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303" r:id="rId2"/>
    <p:sldId id="307" r:id="rId3"/>
    <p:sldId id="288" r:id="rId4"/>
    <p:sldId id="295" r:id="rId5"/>
    <p:sldId id="306" r:id="rId6"/>
    <p:sldId id="289" r:id="rId7"/>
    <p:sldId id="296" r:id="rId8"/>
    <p:sldId id="300" r:id="rId9"/>
    <p:sldId id="286" r:id="rId10"/>
    <p:sldId id="308" r:id="rId11"/>
    <p:sldId id="305" r:id="rId12"/>
    <p:sldId id="287" r:id="rId13"/>
    <p:sldId id="281" r:id="rId14"/>
    <p:sldId id="280" r:id="rId15"/>
    <p:sldId id="301" r:id="rId16"/>
    <p:sldId id="297" r:id="rId17"/>
  </p:sldIdLst>
  <p:sldSz cx="9144000" cy="6858000" type="screen4x3"/>
  <p:notesSz cx="7023100" cy="93091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ADB"/>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15" autoAdjust="0"/>
    <p:restoredTop sz="98791" autoAdjust="0"/>
  </p:normalViewPr>
  <p:slideViewPr>
    <p:cSldViewPr snapToGrid="0" snapToObjects="1" showGuides="1">
      <p:cViewPr>
        <p:scale>
          <a:sx n="80" d="100"/>
          <a:sy n="80" d="100"/>
        </p:scale>
        <p:origin x="-1416" y="-230"/>
      </p:cViewPr>
      <p:guideLst>
        <p:guide orient="horz" pos="4090"/>
        <p:guide orient="horz" pos="1268"/>
        <p:guide orient="horz" pos="1378"/>
        <p:guide orient="horz" pos="1441"/>
        <p:guide pos="1737"/>
        <p:guide pos="2793"/>
        <p:guide pos="338"/>
        <p:guide pos="2363"/>
      </p:guideLst>
    </p:cSldViewPr>
  </p:slideViewPr>
  <p:notesTextViewPr>
    <p:cViewPr>
      <p:scale>
        <a:sx n="100" d="100"/>
        <a:sy n="100" d="100"/>
      </p:scale>
      <p:origin x="0" y="0"/>
    </p:cViewPr>
  </p:notesTextViewPr>
  <p:sorterViewPr>
    <p:cViewPr>
      <p:scale>
        <a:sx n="100" d="100"/>
        <a:sy n="100" d="100"/>
      </p:scale>
      <p:origin x="0" y="1219"/>
    </p:cViewPr>
  </p:sorterViewPr>
  <p:notesViewPr>
    <p:cSldViewPr snapToGrid="0" snapToObjects="1">
      <p:cViewPr>
        <p:scale>
          <a:sx n="80" d="100"/>
          <a:sy n="80" d="100"/>
        </p:scale>
        <p:origin x="-2779" y="773"/>
      </p:cViewPr>
      <p:guideLst>
        <p:guide orient="horz" pos="2932"/>
        <p:guide pos="221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dirty="0">
              <a:latin typeface="Arial"/>
            </a:endParaRPr>
          </a:p>
        </p:txBody>
      </p:sp>
      <p:sp>
        <p:nvSpPr>
          <p:cNvPr id="3" name="Datumsplatzhalt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859BA41B-1B3F-7841-B42D-D192A41A0921}" type="datetimeFigureOut">
              <a:rPr lang="de-DE" smtClean="0">
                <a:latin typeface="Arial"/>
              </a:rPr>
              <a:t>03.11.2016</a:t>
            </a:fld>
            <a:endParaRPr lang="en-US" dirty="0">
              <a:latin typeface="Arial"/>
            </a:endParaRPr>
          </a:p>
        </p:txBody>
      </p:sp>
      <p:sp>
        <p:nvSpPr>
          <p:cNvPr id="4" name="Fußzeilenplatzhalt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dirty="0">
              <a:latin typeface="Arial"/>
            </a:endParaRPr>
          </a:p>
        </p:txBody>
      </p:sp>
      <p:sp>
        <p:nvSpPr>
          <p:cNvPr id="5" name="Foliennummernplatzhalt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C908E7B6-3AFF-084E-8E9B-3DC03A9E0E3F}"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42654091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atin typeface="Arial"/>
              </a:defRPr>
            </a:lvl1pPr>
          </a:lstStyle>
          <a:p>
            <a:endParaRPr lang="en-US" dirty="0"/>
          </a:p>
        </p:txBody>
      </p:sp>
      <p:sp>
        <p:nvSpPr>
          <p:cNvPr id="3" name="Datumsplatzhalt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atin typeface="Arial"/>
              </a:defRPr>
            </a:lvl1pPr>
          </a:lstStyle>
          <a:p>
            <a:fld id="{ED643C91-6C4C-A842-8FDD-92E81AC359D7}" type="datetimeFigureOut">
              <a:rPr lang="de-DE" smtClean="0"/>
              <a:pPr/>
              <a:t>03.11.2016</a:t>
            </a:fld>
            <a:endParaRPr lang="en-US" dirty="0"/>
          </a:p>
        </p:txBody>
      </p:sp>
      <p:sp>
        <p:nvSpPr>
          <p:cNvPr id="4" name="Folienbildplatzhalt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izenplatzhalt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6" name="Fußzeilenplatzhalt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atin typeface="Arial"/>
              </a:defRPr>
            </a:lvl1pPr>
          </a:lstStyle>
          <a:p>
            <a:endParaRPr lang="en-US" dirty="0"/>
          </a:p>
        </p:txBody>
      </p:sp>
      <p:sp>
        <p:nvSpPr>
          <p:cNvPr id="7" name="Foliennummernplatzhalt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atin typeface="Arial"/>
              </a:defRPr>
            </a:lvl1pPr>
          </a:lstStyle>
          <a:p>
            <a:fld id="{0D6102AA-C24B-6A42-9071-A00248763394}" type="slidenum">
              <a:rPr lang="en-US" smtClean="0"/>
              <a:pPr/>
              <a:t>‹#›</a:t>
            </a:fld>
            <a:endParaRPr lang="en-US" dirty="0"/>
          </a:p>
        </p:txBody>
      </p:sp>
    </p:spTree>
    <p:extLst>
      <p:ext uri="{BB962C8B-B14F-4D97-AF65-F5344CB8AC3E}">
        <p14:creationId xmlns:p14="http://schemas.microsoft.com/office/powerpoint/2010/main" val="232082029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0D6102AA-C24B-6A42-9071-A00248763394}" type="slidenum">
              <a:rPr lang="en-US" smtClean="0"/>
              <a:pPr/>
              <a:t>1</a:t>
            </a:fld>
            <a:endParaRPr lang="en-US" dirty="0"/>
          </a:p>
        </p:txBody>
      </p:sp>
      <p:sp>
        <p:nvSpPr>
          <p:cNvPr id="5" name="Rectangle 4"/>
          <p:cNvSpPr/>
          <p:nvPr/>
        </p:nvSpPr>
        <p:spPr>
          <a:xfrm>
            <a:off x="843429" y="4459132"/>
            <a:ext cx="5838362" cy="6742209"/>
          </a:xfrm>
          <a:prstGeom prst="rect">
            <a:avLst/>
          </a:prstGeom>
        </p:spPr>
        <p:txBody>
          <a:bodyPr wrap="square" lIns="93324" tIns="46662" rIns="93324" bIns="46662">
            <a:spAutoFit/>
          </a:bodyPr>
          <a:lstStyle/>
          <a:p>
            <a:r>
              <a:rPr lang="en-US" sz="1600" dirty="0" smtClean="0"/>
              <a:t>Good afternoon everyone! </a:t>
            </a:r>
          </a:p>
          <a:p>
            <a:endParaRPr lang="en-US" sz="1600" dirty="0"/>
          </a:p>
          <a:p>
            <a:r>
              <a:rPr lang="en-US" sz="1600" dirty="0" smtClean="0"/>
              <a:t>Evolve or Die! Wow</a:t>
            </a:r>
            <a:r>
              <a:rPr lang="en-US" sz="1600" dirty="0"/>
              <a:t>. Was I having a bad day when I came up with this title? </a:t>
            </a:r>
          </a:p>
          <a:p>
            <a:r>
              <a:rPr lang="en-US" sz="1600" dirty="0"/>
              <a:t>There certainly is a real sense of </a:t>
            </a:r>
            <a:r>
              <a:rPr lang="en-US" sz="1600" dirty="0" smtClean="0"/>
              <a:t>fatalism in </a:t>
            </a:r>
            <a:r>
              <a:rPr lang="en-US" sz="1600" dirty="0"/>
              <a:t>this title! And </a:t>
            </a:r>
            <a:r>
              <a:rPr lang="en-US" sz="1600" dirty="0" smtClean="0"/>
              <a:t>by the time I had finished my presentation I reaffirmed to myself that indeed, as </a:t>
            </a:r>
            <a:r>
              <a:rPr lang="en-US" sz="1600" dirty="0"/>
              <a:t>the landscape of Associations changes, it’s legitimate to ask whether </a:t>
            </a:r>
            <a:r>
              <a:rPr lang="en-US" sz="1600" dirty="0" smtClean="0"/>
              <a:t>we can </a:t>
            </a:r>
            <a:r>
              <a:rPr lang="en-US" sz="1600" dirty="0"/>
              <a:t>survive the 21</a:t>
            </a:r>
            <a:r>
              <a:rPr lang="en-US" sz="1600" baseline="30000" dirty="0"/>
              <a:t>st</a:t>
            </a:r>
            <a:r>
              <a:rPr lang="en-US" sz="1600" dirty="0"/>
              <a:t> century? Whether, without a radical transformation in the way </a:t>
            </a:r>
            <a:r>
              <a:rPr lang="en-US" sz="1600" dirty="0" smtClean="0"/>
              <a:t>we do </a:t>
            </a:r>
            <a:r>
              <a:rPr lang="en-US" sz="1600" dirty="0"/>
              <a:t>business and the way </a:t>
            </a:r>
            <a:r>
              <a:rPr lang="en-US" sz="1600" dirty="0" smtClean="0"/>
              <a:t>we engage </a:t>
            </a:r>
            <a:r>
              <a:rPr lang="en-US" sz="1600" dirty="0"/>
              <a:t>with </a:t>
            </a:r>
            <a:r>
              <a:rPr lang="en-US" sz="1600" dirty="0" smtClean="0"/>
              <a:t>our stakeholders</a:t>
            </a:r>
            <a:r>
              <a:rPr lang="en-US" sz="1600" dirty="0"/>
              <a:t>, </a:t>
            </a:r>
            <a:r>
              <a:rPr lang="en-US" sz="1600" dirty="0" smtClean="0"/>
              <a:t>can we fulfill our purpose </a:t>
            </a:r>
            <a:r>
              <a:rPr lang="en-US" sz="1600" dirty="0"/>
              <a:t>and mission?</a:t>
            </a:r>
          </a:p>
          <a:p>
            <a:r>
              <a:rPr lang="en-US" sz="1600" dirty="0" smtClean="0"/>
              <a:t>But </a:t>
            </a:r>
            <a:r>
              <a:rPr lang="en-US" sz="1600" dirty="0"/>
              <a:t>before I go on let me introduce myself, I am Chloe </a:t>
            </a:r>
            <a:r>
              <a:rPr lang="en-US" sz="1600" dirty="0" err="1"/>
              <a:t>Menhinick</a:t>
            </a:r>
            <a:r>
              <a:rPr lang="en-US" sz="1600" dirty="0"/>
              <a:t>- Network Engagement Manager for The International Water </a:t>
            </a:r>
            <a:r>
              <a:rPr lang="en-US" sz="1600" dirty="0" smtClean="0"/>
              <a:t>Association.  My role over the last 3 years has been focused on leading our Association on a journey of change to digitalize our membership experience </a:t>
            </a:r>
            <a:r>
              <a:rPr lang="en-US" sz="1600" dirty="0" smtClean="0"/>
              <a:t>.</a:t>
            </a:r>
          </a:p>
          <a:p>
            <a:r>
              <a:rPr lang="en-US" sz="1600" dirty="0"/>
              <a:t>When I first considered this opportunity to give this key note here in Monaco, it was July 2015- a year and a half back down the line- and I had been engaged in this process for about a year . Already at that time, I felt sure that this would be an experience I wanted to share. So here I am, and this is my story about a journey of evolution of our Association,</a:t>
            </a:r>
          </a:p>
          <a:p>
            <a:r>
              <a:rPr lang="en-US" sz="1600" dirty="0"/>
              <a:t>Like all stories, our story consists of a Plot, , A Protagonist, a Hero and a Morale. </a:t>
            </a:r>
          </a:p>
          <a:p>
            <a:endParaRPr lang="en-US" sz="1600" dirty="0"/>
          </a:p>
          <a:p>
            <a:endParaRPr lang="en-US" sz="1600" dirty="0"/>
          </a:p>
          <a:p>
            <a:endParaRPr lang="en-US" sz="1600" dirty="0"/>
          </a:p>
        </p:txBody>
      </p:sp>
    </p:spTree>
    <p:extLst>
      <p:ext uri="{BB962C8B-B14F-4D97-AF65-F5344CB8AC3E}">
        <p14:creationId xmlns:p14="http://schemas.microsoft.com/office/powerpoint/2010/main" val="246874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3"/>
            <a:ext cx="5850890" cy="4712652"/>
          </a:xfrm>
        </p:spPr>
        <p:txBody>
          <a:bodyPr/>
          <a:lstStyle/>
          <a:p>
            <a:r>
              <a:rPr lang="en-US" dirty="0" smtClean="0"/>
              <a:t>In fact I’m fully open to admit that the last 2 years have been full of pain and lessons learnt!.  </a:t>
            </a:r>
            <a:endParaRPr lang="en-US" dirty="0"/>
          </a:p>
          <a:p>
            <a:r>
              <a:rPr lang="en-US" dirty="0" smtClean="0"/>
              <a:t>Before IWA Connect , came the Online Network Directory- . A rudimentary, clunky, platform, created bespoke to fit the way we worked then.  However, chunkiness in look and feel was the least of our problems:</a:t>
            </a:r>
            <a:endParaRPr lang="en-US" dirty="0"/>
          </a:p>
          <a:p>
            <a:r>
              <a:rPr lang="en-US" dirty="0" smtClean="0"/>
              <a:t>Other problems included: a Membership payment portal not enabling our members to pay online</a:t>
            </a:r>
            <a:endParaRPr lang="en-US" dirty="0"/>
          </a:p>
          <a:p>
            <a:r>
              <a:rPr lang="en-US" dirty="0" smtClean="0"/>
              <a:t>We were not utilizing the right scope of skills to create and deliver the product we needed and that which we had promised our members.</a:t>
            </a:r>
            <a:endParaRPr lang="en-US" dirty="0"/>
          </a:p>
          <a:p>
            <a:r>
              <a:rPr lang="en-US" dirty="0"/>
              <a:t>We were late in delivering the final product to our members</a:t>
            </a:r>
            <a:r>
              <a:rPr lang="en-US" dirty="0" smtClean="0"/>
              <a:t>.</a:t>
            </a:r>
          </a:p>
          <a:p>
            <a:endParaRPr lang="en-US" dirty="0"/>
          </a:p>
          <a:p>
            <a:r>
              <a:rPr lang="en-US" dirty="0" smtClean="0"/>
              <a:t>And as such our members were increasingly disengaging with our drive to change. This change was painful for them as much as for us. The result?</a:t>
            </a:r>
            <a:endParaRPr lang="en-US" dirty="0"/>
          </a:p>
          <a:p>
            <a:endParaRPr lang="en-US" dirty="0"/>
          </a:p>
          <a:p>
            <a:r>
              <a:rPr lang="en-US" dirty="0"/>
              <a:t>35% drop off in membership in 2015!!! </a:t>
            </a:r>
          </a:p>
          <a:p>
            <a:endParaRPr lang="en-US" dirty="0" smtClean="0"/>
          </a:p>
          <a:p>
            <a:r>
              <a:rPr lang="en-US" dirty="0" smtClean="0"/>
              <a:t>Lightbulb moment when we started to look at this problem as an opportunity!</a:t>
            </a:r>
          </a:p>
          <a:p>
            <a:endParaRPr lang="en-US" dirty="0"/>
          </a:p>
          <a:p>
            <a:r>
              <a:rPr lang="en-US" dirty="0" smtClean="0"/>
              <a:t>We have identified our most loyal supporters. We have a core group of members who are willing t stick it out with us.</a:t>
            </a:r>
          </a:p>
          <a:p>
            <a:endParaRPr lang="en-US" dirty="0"/>
          </a:p>
          <a:p>
            <a:r>
              <a:rPr lang="en-US" dirty="0" smtClean="0"/>
              <a:t>Why are the others jumping ship? </a:t>
            </a:r>
          </a:p>
          <a:p>
            <a:r>
              <a:rPr lang="en-US" dirty="0" smtClean="0"/>
              <a:t>Challenge our membership value proposition</a:t>
            </a:r>
          </a:p>
          <a:p>
            <a:endParaRPr lang="en-US" dirty="0"/>
          </a:p>
          <a:p>
            <a:r>
              <a:rPr lang="en-US" dirty="0" smtClean="0"/>
              <a:t>Free our minds to conceive of membership in a different way</a:t>
            </a:r>
          </a:p>
          <a:p>
            <a:endParaRPr lang="en-US" dirty="0"/>
          </a:p>
        </p:txBody>
      </p:sp>
      <p:sp>
        <p:nvSpPr>
          <p:cNvPr id="4" name="Slide Number Placeholder 3"/>
          <p:cNvSpPr>
            <a:spLocks noGrp="1"/>
          </p:cNvSpPr>
          <p:nvPr>
            <p:ph type="sldNum" sz="quarter" idx="10"/>
          </p:nvPr>
        </p:nvSpPr>
        <p:spPr/>
        <p:txBody>
          <a:bodyPr/>
          <a:lstStyle/>
          <a:p>
            <a:fld id="{0D6102AA-C24B-6A42-9071-A00248763394}" type="slidenum">
              <a:rPr lang="en-US" smtClean="0"/>
              <a:pPr/>
              <a:t>10</a:t>
            </a:fld>
            <a:endParaRPr lang="en-US" dirty="0"/>
          </a:p>
        </p:txBody>
      </p:sp>
    </p:spTree>
    <p:extLst>
      <p:ext uri="{BB962C8B-B14F-4D97-AF65-F5344CB8AC3E}">
        <p14:creationId xmlns:p14="http://schemas.microsoft.com/office/powerpoint/2010/main" val="1449612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6618">
              <a:defRPr/>
            </a:pPr>
            <a:r>
              <a:rPr lang="en-AU" altLang="nl-NL" dirty="0" smtClean="0"/>
              <a:t>And ultimately, we realised that membership should be just another station along an engagement progression path, rather than the ultimate destination.</a:t>
            </a:r>
          </a:p>
          <a:p>
            <a:pPr defTabSz="466618">
              <a:defRPr/>
            </a:pPr>
            <a:r>
              <a:rPr lang="en-AU" altLang="nl-NL" dirty="0" smtClean="0"/>
              <a:t>That this is the virtuous</a:t>
            </a:r>
            <a:r>
              <a:rPr lang="en-AU" altLang="nl-NL" baseline="0" dirty="0" smtClean="0"/>
              <a:t> circle of Association life.</a:t>
            </a:r>
          </a:p>
          <a:p>
            <a:pPr defTabSz="466618">
              <a:defRPr/>
            </a:pPr>
            <a:endParaRPr lang="en-AU" altLang="nl-NL" dirty="0" smtClean="0"/>
          </a:p>
          <a:p>
            <a:pPr defTabSz="466618">
              <a:defRPr/>
            </a:pPr>
            <a:r>
              <a:rPr lang="en-US" dirty="0"/>
              <a:t>How can we encourage these individuals to re-engage?</a:t>
            </a:r>
          </a:p>
          <a:p>
            <a:pPr defTabSz="466618">
              <a:defRPr/>
            </a:pPr>
            <a:r>
              <a:rPr lang="en-AU" altLang="nl-NL" dirty="0" smtClean="0"/>
              <a:t/>
            </a:r>
            <a:br>
              <a:rPr lang="en-AU" altLang="nl-NL" dirty="0" smtClean="0"/>
            </a:br>
            <a:endParaRPr lang="en-US" altLang="nl-NL" dirty="0" smtClean="0"/>
          </a:p>
          <a:p>
            <a:endParaRPr lang="nl-NL" dirty="0"/>
          </a:p>
        </p:txBody>
      </p:sp>
      <p:sp>
        <p:nvSpPr>
          <p:cNvPr id="4" name="Slide Number Placeholder 3"/>
          <p:cNvSpPr>
            <a:spLocks noGrp="1"/>
          </p:cNvSpPr>
          <p:nvPr>
            <p:ph type="sldNum" sz="quarter" idx="10"/>
          </p:nvPr>
        </p:nvSpPr>
        <p:spPr/>
        <p:txBody>
          <a:bodyPr/>
          <a:lstStyle/>
          <a:p>
            <a:fld id="{0D6102AA-C24B-6A42-9071-A00248763394}" type="slidenum">
              <a:rPr lang="en-US" smtClean="0"/>
              <a:pPr/>
              <a:t>11</a:t>
            </a:fld>
            <a:endParaRPr lang="en-US" dirty="0"/>
          </a:p>
        </p:txBody>
      </p:sp>
    </p:spTree>
    <p:extLst>
      <p:ext uri="{BB962C8B-B14F-4D97-AF65-F5344CB8AC3E}">
        <p14:creationId xmlns:p14="http://schemas.microsoft.com/office/powerpoint/2010/main" val="1162396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this </a:t>
            </a:r>
            <a:r>
              <a:rPr lang="en-US" dirty="0" err="1" smtClean="0"/>
              <a:t>realisation</a:t>
            </a:r>
            <a:r>
              <a:rPr lang="en-US" dirty="0" smtClean="0"/>
              <a:t> leads us on to Chapter Two of our story. Innovating the traditional membership model of IWA.</a:t>
            </a:r>
          </a:p>
          <a:p>
            <a:endParaRPr lang="en-US" dirty="0" smtClean="0"/>
          </a:p>
          <a:p>
            <a:r>
              <a:rPr lang="en-US" dirty="0" smtClean="0"/>
              <a:t>Here we started to </a:t>
            </a:r>
            <a:r>
              <a:rPr lang="en-US" dirty="0" err="1" smtClean="0"/>
              <a:t>emrace</a:t>
            </a:r>
            <a:r>
              <a:rPr lang="en-US" dirty="0" smtClean="0"/>
              <a:t> the notion that IWA was made up of more than the members we could count on paying us annual membership dues. Our work was supported by the input of 10s of thousands non members. </a:t>
            </a:r>
            <a:r>
              <a:rPr lang="en-US" dirty="0" err="1" smtClean="0"/>
              <a:t>Particiapnts</a:t>
            </a:r>
            <a:r>
              <a:rPr lang="en-US" dirty="0" smtClean="0"/>
              <a:t> who were engaged in some form or other in the work of the association but who were not being </a:t>
            </a:r>
            <a:r>
              <a:rPr lang="en-US" dirty="0" err="1" smtClean="0"/>
              <a:t>recognited</a:t>
            </a:r>
            <a:r>
              <a:rPr lang="en-US" dirty="0" smtClean="0"/>
              <a:t> </a:t>
            </a:r>
            <a:r>
              <a:rPr lang="en-US" dirty="0" err="1" smtClean="0"/>
              <a:t>becaue</a:t>
            </a:r>
            <a:r>
              <a:rPr lang="en-US" dirty="0" smtClean="0"/>
              <a:t> they weren’t members/ </a:t>
            </a:r>
          </a:p>
          <a:p>
            <a:r>
              <a:rPr lang="en-US" dirty="0" smtClean="0"/>
              <a:t>Our new membership model evolved the concept of </a:t>
            </a:r>
            <a:r>
              <a:rPr lang="en-US" dirty="0" err="1" smtClean="0"/>
              <a:t>memberhip</a:t>
            </a:r>
            <a:r>
              <a:rPr lang="en-US" dirty="0" smtClean="0"/>
              <a:t> to include these </a:t>
            </a:r>
            <a:r>
              <a:rPr lang="en-US" dirty="0" err="1" smtClean="0"/>
              <a:t>particiapnts</a:t>
            </a:r>
            <a:r>
              <a:rPr lang="en-US" dirty="0" smtClean="0"/>
              <a:t>. Creating a </a:t>
            </a:r>
            <a:r>
              <a:rPr lang="en-US" dirty="0" err="1" smtClean="0"/>
              <a:t>multu</a:t>
            </a:r>
            <a:r>
              <a:rPr lang="en-US" dirty="0" smtClean="0"/>
              <a:t>-tiered engagement path from </a:t>
            </a:r>
            <a:r>
              <a:rPr lang="en-US" dirty="0" err="1" smtClean="0"/>
              <a:t>propsects</a:t>
            </a:r>
            <a:r>
              <a:rPr lang="en-US" dirty="0"/>
              <a:t> </a:t>
            </a:r>
            <a:r>
              <a:rPr lang="en-US" dirty="0" smtClean="0"/>
              <a:t>to supporters, to network members, </a:t>
            </a:r>
            <a:r>
              <a:rPr lang="en-US" dirty="0" err="1" smtClean="0"/>
              <a:t>memebrs</a:t>
            </a:r>
            <a:r>
              <a:rPr lang="en-US" dirty="0" smtClean="0"/>
              <a:t> and finally prime members- our most loyal and committed members. This move has </a:t>
            </a:r>
            <a:r>
              <a:rPr lang="en-US" dirty="0" err="1" smtClean="0"/>
              <a:t>effextively</a:t>
            </a:r>
            <a:r>
              <a:rPr lang="en-US" dirty="0" smtClean="0"/>
              <a:t> grown the strength of our </a:t>
            </a:r>
            <a:r>
              <a:rPr lang="en-US" dirty="0" err="1" smtClean="0"/>
              <a:t>netowrk</a:t>
            </a:r>
            <a:r>
              <a:rPr lang="en-US" dirty="0" smtClean="0"/>
              <a:t> from 100000 to 60000. By including all </a:t>
            </a:r>
            <a:r>
              <a:rPr lang="en-US" dirty="0" err="1" smtClean="0"/>
              <a:t>articpants</a:t>
            </a:r>
            <a:r>
              <a:rPr lang="en-US" dirty="0" smtClean="0"/>
              <a:t> </a:t>
            </a:r>
            <a:r>
              <a:rPr lang="en-US" dirty="0" err="1" smtClean="0"/>
              <a:t>wihtin</a:t>
            </a:r>
            <a:r>
              <a:rPr lang="en-US" dirty="0" smtClean="0"/>
              <a:t> our network, the power of the IWA </a:t>
            </a:r>
            <a:r>
              <a:rPr lang="en-US" dirty="0" err="1" smtClean="0"/>
              <a:t>netowrk</a:t>
            </a:r>
            <a:r>
              <a:rPr lang="en-US" dirty="0" smtClean="0"/>
              <a:t> has expanded, and we have added further muscle to our ambition of becoming the </a:t>
            </a:r>
            <a:r>
              <a:rPr lang="en-US" dirty="0" err="1" smtClean="0"/>
              <a:t>authorative</a:t>
            </a:r>
            <a:r>
              <a:rPr lang="en-US" dirty="0" smtClean="0"/>
              <a:t> voice for the water sector and beyond to turn to. </a:t>
            </a:r>
          </a:p>
          <a:p>
            <a:endParaRPr lang="en-US" dirty="0"/>
          </a:p>
          <a:p>
            <a:endParaRPr lang="en-US" dirty="0" smtClean="0"/>
          </a:p>
          <a:p>
            <a:endParaRPr lang="en-US" dirty="0"/>
          </a:p>
          <a:p>
            <a:endParaRPr lang="en-US" dirty="0"/>
          </a:p>
        </p:txBody>
      </p:sp>
      <p:sp>
        <p:nvSpPr>
          <p:cNvPr id="4" name="Slide Number Placeholder 3"/>
          <p:cNvSpPr>
            <a:spLocks noGrp="1"/>
          </p:cNvSpPr>
          <p:nvPr>
            <p:ph type="sldNum" sz="quarter" idx="10"/>
          </p:nvPr>
        </p:nvSpPr>
        <p:spPr/>
        <p:txBody>
          <a:bodyPr/>
          <a:lstStyle/>
          <a:p>
            <a:fld id="{0D6102AA-C24B-6A42-9071-A00248763394}" type="slidenum">
              <a:rPr lang="en-US" smtClean="0"/>
              <a:pPr/>
              <a:t>12</a:t>
            </a:fld>
            <a:endParaRPr lang="en-US" dirty="0"/>
          </a:p>
        </p:txBody>
      </p:sp>
    </p:spTree>
    <p:extLst>
      <p:ext uri="{BB962C8B-B14F-4D97-AF65-F5344CB8AC3E}">
        <p14:creationId xmlns:p14="http://schemas.microsoft.com/office/powerpoint/2010/main" val="885477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DIVERSIFYING INCOME STREAMS</a:t>
            </a:r>
          </a:p>
          <a:p>
            <a:r>
              <a:rPr lang="en-US" dirty="0"/>
              <a:t>Advertising</a:t>
            </a:r>
          </a:p>
          <a:p>
            <a:r>
              <a:rPr lang="en-US" dirty="0"/>
              <a:t>Job board</a:t>
            </a:r>
          </a:p>
          <a:p>
            <a:r>
              <a:rPr lang="en-US" dirty="0"/>
              <a:t>Donations</a:t>
            </a:r>
          </a:p>
          <a:p>
            <a:endParaRPr lang="en-US" dirty="0"/>
          </a:p>
          <a:p>
            <a:r>
              <a:rPr lang="en-US" dirty="0" smtClean="0"/>
              <a:t>There are whole new worlds to explore. Gamification as a new means of collaboration and learning?</a:t>
            </a:r>
          </a:p>
          <a:p>
            <a:endParaRPr lang="en-US" dirty="0"/>
          </a:p>
          <a:p>
            <a:endParaRPr lang="en-US" dirty="0" smtClean="0"/>
          </a:p>
          <a:p>
            <a:r>
              <a:rPr lang="en-US" dirty="0" smtClean="0"/>
              <a:t>Membership </a:t>
            </a:r>
            <a:r>
              <a:rPr lang="en-US" dirty="0"/>
              <a:t>Stories – working to </a:t>
            </a:r>
            <a:r>
              <a:rPr lang="en-US" dirty="0" smtClean="0"/>
              <a:t>rearticulate </a:t>
            </a:r>
            <a:r>
              <a:rPr lang="en-US" dirty="0"/>
              <a:t>our value proposition. </a:t>
            </a:r>
          </a:p>
          <a:p>
            <a:r>
              <a:rPr lang="en-US" dirty="0" smtClean="0"/>
              <a:t>Connecting </a:t>
            </a:r>
            <a:r>
              <a:rPr lang="en-US" dirty="0"/>
              <a:t>with our members emotionally. Evoking the sense of belonging to drive </a:t>
            </a:r>
            <a:r>
              <a:rPr lang="en-US" dirty="0" smtClean="0"/>
              <a:t>increased engagement </a:t>
            </a:r>
            <a:r>
              <a:rPr lang="en-US" dirty="0"/>
              <a:t>and membership. </a:t>
            </a:r>
          </a:p>
          <a:p>
            <a:endParaRPr lang="en-US" dirty="0"/>
          </a:p>
          <a:p>
            <a:endParaRPr lang="en-US" dirty="0"/>
          </a:p>
        </p:txBody>
      </p:sp>
      <p:sp>
        <p:nvSpPr>
          <p:cNvPr id="4" name="Slide Number Placeholder 3"/>
          <p:cNvSpPr>
            <a:spLocks noGrp="1"/>
          </p:cNvSpPr>
          <p:nvPr>
            <p:ph type="sldNum" sz="quarter" idx="10"/>
          </p:nvPr>
        </p:nvSpPr>
        <p:spPr/>
        <p:txBody>
          <a:bodyPr/>
          <a:lstStyle/>
          <a:p>
            <a:fld id="{0D6102AA-C24B-6A42-9071-A00248763394}" type="slidenum">
              <a:rPr lang="en-US" smtClean="0"/>
              <a:pPr/>
              <a:t>13</a:t>
            </a:fld>
            <a:endParaRPr lang="en-US" dirty="0"/>
          </a:p>
        </p:txBody>
      </p:sp>
    </p:spTree>
    <p:extLst>
      <p:ext uri="{BB962C8B-B14F-4D97-AF65-F5344CB8AC3E}">
        <p14:creationId xmlns:p14="http://schemas.microsoft.com/office/powerpoint/2010/main" val="12329273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290646"/>
            <a:ext cx="5886059" cy="4818185"/>
          </a:xfrm>
        </p:spPr>
        <p:txBody>
          <a:bodyPr/>
          <a:lstStyle/>
          <a:p>
            <a:pPr marL="233309" indent="-233309">
              <a:buAutoNum type="arabicPeriod"/>
            </a:pPr>
            <a:r>
              <a:rPr lang="en-US" b="1" dirty="0" smtClean="0"/>
              <a:t>Associations should play </a:t>
            </a:r>
            <a:r>
              <a:rPr lang="en-US" b="1" dirty="0"/>
              <a:t>to our strengths and </a:t>
            </a:r>
            <a:r>
              <a:rPr lang="en-US" b="1" dirty="0" smtClean="0"/>
              <a:t>leverage the  strengths </a:t>
            </a:r>
            <a:r>
              <a:rPr lang="en-US" b="1" dirty="0"/>
              <a:t>of others</a:t>
            </a:r>
            <a:r>
              <a:rPr lang="en-US" b="1" dirty="0" smtClean="0"/>
              <a:t>: Partnerships </a:t>
            </a:r>
            <a:r>
              <a:rPr lang="en-US" b="1" dirty="0"/>
              <a:t>&amp; </a:t>
            </a:r>
            <a:r>
              <a:rPr lang="en-US" b="1" dirty="0" smtClean="0"/>
              <a:t>Collaboration</a:t>
            </a:r>
          </a:p>
          <a:p>
            <a:r>
              <a:rPr lang="en-US" dirty="0" smtClean="0"/>
              <a:t>A reality for most Associations are the challenges of resources. We overcame this by seeking to work with external agencies, who would partner with us in our quest to transform our digital landscape. Doing this has ensured that we can remain agile, that we have expanded our expertise skill set at hand and that we can perform on multiple fronts- doing far more than what could be done by  1 or 2 heads.</a:t>
            </a:r>
          </a:p>
          <a:p>
            <a:endParaRPr lang="en-US" dirty="0"/>
          </a:p>
          <a:p>
            <a:r>
              <a:rPr lang="en-US" dirty="0" smtClean="0"/>
              <a:t>2. </a:t>
            </a:r>
            <a:r>
              <a:rPr lang="en-US" b="1" dirty="0" smtClean="0"/>
              <a:t>. </a:t>
            </a:r>
            <a:r>
              <a:rPr lang="en-US" b="1" dirty="0"/>
              <a:t>Members First. Technology Second. </a:t>
            </a:r>
          </a:p>
          <a:p>
            <a:r>
              <a:rPr lang="en-GB" dirty="0"/>
              <a:t>Member Associations don’t have clients. </a:t>
            </a:r>
            <a:r>
              <a:rPr lang="en-GB" dirty="0" smtClean="0"/>
              <a:t>We have </a:t>
            </a:r>
            <a:r>
              <a:rPr lang="en-GB" dirty="0"/>
              <a:t>members! And </a:t>
            </a:r>
            <a:r>
              <a:rPr lang="en-GB" dirty="0" smtClean="0"/>
              <a:t>we want </a:t>
            </a:r>
            <a:r>
              <a:rPr lang="en-GB" dirty="0"/>
              <a:t>engaged members.</a:t>
            </a:r>
            <a:br>
              <a:rPr lang="en-GB" dirty="0"/>
            </a:br>
            <a:r>
              <a:rPr lang="en-GB" dirty="0"/>
              <a:t>And there lies the real challenge for each digital transformation. How can we focus on the needs of our members? how can we involve them to make the project a </a:t>
            </a:r>
            <a:r>
              <a:rPr lang="en-GB" dirty="0" smtClean="0"/>
              <a:t>success?  Digital </a:t>
            </a:r>
            <a:r>
              <a:rPr lang="en-GB" dirty="0"/>
              <a:t>is not the panacea for associations. Yet without it no organisation will function in the world today. The IWA digital proposition aims to contribute to – and might very well accelerate – the work IWA members do to address global and local water challenges. In order to create impact with this purpose driven IWA journey, we aim to use the full breadth of digital that is at our finger tips</a:t>
            </a:r>
            <a:r>
              <a:rPr lang="en-GB" dirty="0" smtClean="0"/>
              <a:t>.  Digital </a:t>
            </a:r>
            <a:r>
              <a:rPr lang="en-GB" dirty="0"/>
              <a:t>is not about technology, but about member </a:t>
            </a:r>
            <a:r>
              <a:rPr lang="en-GB" dirty="0" smtClean="0"/>
              <a:t>centricity.  If </a:t>
            </a:r>
            <a:r>
              <a:rPr lang="en-GB" dirty="0"/>
              <a:t>you truly want to transform on a digital level, than you must involve them.</a:t>
            </a:r>
            <a:endParaRPr lang="en-US" dirty="0"/>
          </a:p>
          <a:p>
            <a:endParaRPr lang="en-US" dirty="0" smtClean="0"/>
          </a:p>
          <a:p>
            <a:endParaRPr lang="en-US" dirty="0"/>
          </a:p>
        </p:txBody>
      </p:sp>
      <p:sp>
        <p:nvSpPr>
          <p:cNvPr id="4" name="Slide Number Placeholder 3"/>
          <p:cNvSpPr>
            <a:spLocks noGrp="1"/>
          </p:cNvSpPr>
          <p:nvPr>
            <p:ph type="sldNum" sz="quarter" idx="10"/>
          </p:nvPr>
        </p:nvSpPr>
        <p:spPr/>
        <p:txBody>
          <a:bodyPr/>
          <a:lstStyle/>
          <a:p>
            <a:fld id="{0D6102AA-C24B-6A42-9071-A00248763394}" type="slidenum">
              <a:rPr lang="en-US" smtClean="0"/>
              <a:pPr/>
              <a:t>14</a:t>
            </a:fld>
            <a:endParaRPr lang="en-US" dirty="0"/>
          </a:p>
        </p:txBody>
      </p:sp>
    </p:spTree>
    <p:extLst>
      <p:ext uri="{BB962C8B-B14F-4D97-AF65-F5344CB8AC3E}">
        <p14:creationId xmlns:p14="http://schemas.microsoft.com/office/powerpoint/2010/main" val="3741062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smtClean="0"/>
              <a:t>i</a:t>
            </a:r>
            <a:r>
              <a:rPr lang="en-US" b="1" dirty="0" smtClean="0"/>
              <a:t>) Accepting </a:t>
            </a:r>
            <a:r>
              <a:rPr lang="en-US" b="1" dirty="0"/>
              <a:t>the status quo is no longer </a:t>
            </a:r>
            <a:r>
              <a:rPr lang="en-US" b="1" dirty="0" smtClean="0"/>
              <a:t>enough.</a:t>
            </a:r>
          </a:p>
          <a:p>
            <a:r>
              <a:rPr lang="en-US" dirty="0"/>
              <a:t>Be ready to accept that the playing field has </a:t>
            </a:r>
            <a:r>
              <a:rPr lang="en-US" dirty="0" smtClean="0"/>
              <a:t>changed</a:t>
            </a:r>
          </a:p>
          <a:p>
            <a:r>
              <a:rPr lang="en-US" dirty="0" smtClean="0"/>
              <a:t>Lets be brave and ask the youngest professionals what they would do if they were to create </a:t>
            </a:r>
            <a:r>
              <a:rPr lang="en-US" dirty="0"/>
              <a:t>your Association today- </a:t>
            </a:r>
            <a:r>
              <a:rPr lang="en-US" dirty="0" smtClean="0"/>
              <a:t>How </a:t>
            </a:r>
            <a:r>
              <a:rPr lang="en-US" dirty="0"/>
              <a:t>would it look, How would it function? What would their vision be?</a:t>
            </a:r>
          </a:p>
          <a:p>
            <a:r>
              <a:rPr lang="en-US" dirty="0" smtClean="0"/>
              <a:t>And see if this can open the door of change within your association.</a:t>
            </a:r>
            <a:endParaRPr lang="en-US" dirty="0"/>
          </a:p>
          <a:p>
            <a:endParaRPr lang="en-US" dirty="0" smtClean="0"/>
          </a:p>
          <a:p>
            <a:r>
              <a:rPr lang="en-US" b="1" dirty="0" smtClean="0"/>
              <a:t>ii)Broaden </a:t>
            </a:r>
            <a:r>
              <a:rPr lang="en-US" b="1" dirty="0"/>
              <a:t>your perspective- so much can be learnt by looking outside of our own </a:t>
            </a:r>
            <a:r>
              <a:rPr lang="en-US" b="1" dirty="0" smtClean="0"/>
              <a:t>industry- what can we learn from the </a:t>
            </a:r>
            <a:r>
              <a:rPr lang="en-US" b="1" dirty="0" err="1" smtClean="0"/>
              <a:t>entreuprernial</a:t>
            </a:r>
            <a:r>
              <a:rPr lang="en-US" b="1" dirty="0" smtClean="0"/>
              <a:t> word, the world of start ups?</a:t>
            </a:r>
            <a:endParaRPr lang="en-US" b="1" dirty="0"/>
          </a:p>
          <a:p>
            <a:endParaRPr lang="en-US" dirty="0"/>
          </a:p>
          <a:p>
            <a:r>
              <a:rPr lang="en-US" b="1" dirty="0" smtClean="0"/>
              <a:t>iii) Be fearless and don’t shut your eyes!. </a:t>
            </a:r>
          </a:p>
          <a:p>
            <a:r>
              <a:rPr lang="en-US" dirty="0" smtClean="0"/>
              <a:t>Risk-averse </a:t>
            </a:r>
            <a:r>
              <a:rPr lang="en-US" dirty="0"/>
              <a:t>thinking will hold you back. The nature of an innovative organization is one that thrives on change and embraces honest </a:t>
            </a:r>
            <a:r>
              <a:rPr lang="en-US" dirty="0" smtClean="0"/>
              <a:t>mistakes</a:t>
            </a:r>
          </a:p>
          <a:p>
            <a:r>
              <a:rPr lang="en-US" dirty="0" smtClean="0"/>
              <a:t>Reward </a:t>
            </a:r>
            <a:r>
              <a:rPr lang="en-US" dirty="0"/>
              <a:t>innovation and creativity</a:t>
            </a:r>
            <a:r>
              <a:rPr lang="en-US" dirty="0" smtClean="0"/>
              <a:t>.</a:t>
            </a:r>
          </a:p>
          <a:p>
            <a:endParaRPr lang="en-US" dirty="0" smtClean="0"/>
          </a:p>
          <a:p>
            <a:r>
              <a:rPr lang="en-US" dirty="0" smtClean="0"/>
              <a:t>Finally : </a:t>
            </a:r>
            <a:r>
              <a:rPr lang="en-US" dirty="0" err="1" smtClean="0"/>
              <a:t>Dont</a:t>
            </a:r>
            <a:r>
              <a:rPr lang="en-US" dirty="0" smtClean="0"/>
              <a:t> </a:t>
            </a:r>
            <a:r>
              <a:rPr lang="en-US" dirty="0"/>
              <a:t>let the history of your Association become your baggage, your shackles to the Status Quo.  Rather let it be your inspiration for continued growth and innovation now and into the future - our future.</a:t>
            </a:r>
          </a:p>
          <a:p>
            <a:endParaRPr lang="en-US" dirty="0"/>
          </a:p>
          <a:p>
            <a:endParaRPr lang="en-US" dirty="0"/>
          </a:p>
        </p:txBody>
      </p:sp>
      <p:sp>
        <p:nvSpPr>
          <p:cNvPr id="4" name="Slide Number Placeholder 3"/>
          <p:cNvSpPr>
            <a:spLocks noGrp="1"/>
          </p:cNvSpPr>
          <p:nvPr>
            <p:ph type="sldNum" sz="quarter" idx="10"/>
          </p:nvPr>
        </p:nvSpPr>
        <p:spPr/>
        <p:txBody>
          <a:bodyPr/>
          <a:lstStyle/>
          <a:p>
            <a:fld id="{0D6102AA-C24B-6A42-9071-A00248763394}" type="slidenum">
              <a:rPr lang="en-US" smtClean="0"/>
              <a:pPr/>
              <a:t>15</a:t>
            </a:fld>
            <a:endParaRPr lang="en-US" dirty="0"/>
          </a:p>
        </p:txBody>
      </p:sp>
    </p:spTree>
    <p:extLst>
      <p:ext uri="{BB962C8B-B14F-4D97-AF65-F5344CB8AC3E}">
        <p14:creationId xmlns:p14="http://schemas.microsoft.com/office/powerpoint/2010/main" val="692326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6102AA-C24B-6A42-9071-A00248763394}" type="slidenum">
              <a:rPr lang="en-US" smtClean="0"/>
              <a:pPr/>
              <a:t>16</a:t>
            </a:fld>
            <a:endParaRPr lang="en-US" dirty="0"/>
          </a:p>
        </p:txBody>
      </p:sp>
    </p:spTree>
    <p:extLst>
      <p:ext uri="{BB962C8B-B14F-4D97-AF65-F5344CB8AC3E}">
        <p14:creationId xmlns:p14="http://schemas.microsoft.com/office/powerpoint/2010/main" val="678873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282186"/>
            <a:ext cx="5770647" cy="4885662"/>
          </a:xfrm>
        </p:spPr>
        <p:txBody>
          <a:bodyPr/>
          <a:lstStyle/>
          <a:p>
            <a:r>
              <a:rPr lang="en-US" sz="1400" dirty="0"/>
              <a:t>The International Water Association (or the IWA) for short is a </a:t>
            </a:r>
            <a:r>
              <a:rPr lang="en-US" sz="1400" dirty="0" smtClean="0"/>
              <a:t>professional membership </a:t>
            </a:r>
            <a:r>
              <a:rPr lang="en-US" sz="1400" dirty="0"/>
              <a:t>association with a strong purpose driven mission and vision to create a water-wise world- a world in which clean water is available for all and one in which our water eco-systems are healthy and thriving</a:t>
            </a:r>
            <a:r>
              <a:rPr lang="en-US" sz="1400" dirty="0" smtClean="0"/>
              <a:t>.  Our members come together through the IWA community to share best practice and knowledge on the best water –technology solutions to meet the future challenges of the worlds pressing water issues</a:t>
            </a:r>
            <a:r>
              <a:rPr lang="en-US" sz="1400" dirty="0" smtClean="0"/>
              <a:t>.</a:t>
            </a:r>
          </a:p>
          <a:p>
            <a:r>
              <a:rPr lang="en-US" sz="1400" dirty="0"/>
              <a:t>The International Water Association was established following a merger in 1999.  By the time I joined in 2005, the established membership model was comprised of membership packages for individuals and organizations and once the dust from the merger had settled, the next 5 years of the Associations life cycle would experience positive growth of membership, buoyed by our expanding Publications arm- IWA Publishing and our breadth of </a:t>
            </a:r>
            <a:r>
              <a:rPr lang="en-US" sz="1400" dirty="0" err="1"/>
              <a:t>programmes</a:t>
            </a:r>
            <a:r>
              <a:rPr lang="en-US" sz="1400" dirty="0"/>
              <a:t> to cater for the needs of our members.   I was heading a department focused purely on membership &amp; marketing, our renewal cycle was well established and renewal campaigns strongly managed resulting in retention levels averaging at 88% at the peak of membership in 2008.  </a:t>
            </a:r>
          </a:p>
          <a:p>
            <a:r>
              <a:rPr lang="en-US" sz="1400" dirty="0"/>
              <a:t>And then (and this will no doubt be a familiar story to many Association professionals) – in 2009 the financial crisis hit.  Surprisingly, for the next couple of years, the IWA seemed to have been shielded for the most part by the crisis which other Associations were struggling against.   Our retention rates continued on a positive trajectory of growth.  The first signs of the shock waves of the global crisis started to show initially in the acquisition of new corporate members, the downgrading of membership packages of some of our well established corporates and particularly in the growth of our well established traditional markets in North America and Europe.  </a:t>
            </a:r>
          </a:p>
          <a:p>
            <a:r>
              <a:rPr lang="en-US" sz="1400" dirty="0"/>
              <a:t>Like many other Associations, securing renewals and acquisition of new members become increasingly difficult with members questioning the very point of membership at a time when the membership value proposition was being eroded.  These realities pushed us to look at increasing efficiencies and reducing costs in our membership fulfillment processes.  The obvious decision was to move our membership away from the paper driven, approach we had relied on for the past decade and move the membership </a:t>
            </a:r>
            <a:r>
              <a:rPr lang="en-US" sz="1400" dirty="0" err="1"/>
              <a:t>rees</a:t>
            </a:r>
            <a:r>
              <a:rPr lang="en-US" sz="1400" dirty="0"/>
              <a:t> and </a:t>
            </a:r>
            <a:r>
              <a:rPr lang="en-US" sz="1400" dirty="0" err="1"/>
              <a:t>appliaiton</a:t>
            </a:r>
            <a:r>
              <a:rPr lang="en-US" sz="1400" dirty="0"/>
              <a:t> </a:t>
            </a:r>
            <a:r>
              <a:rPr lang="en-US" sz="1400" dirty="0" err="1"/>
              <a:t>prcess</a:t>
            </a:r>
            <a:r>
              <a:rPr lang="en-US" sz="1400" dirty="0"/>
              <a:t> to a fully digital proposition. </a:t>
            </a:r>
            <a:r>
              <a:rPr lang="en-US" sz="1400" dirty="0" err="1"/>
              <a:t>Abd</a:t>
            </a:r>
            <a:r>
              <a:rPr lang="en-US" sz="1400" dirty="0"/>
              <a:t> thus, </a:t>
            </a:r>
            <a:r>
              <a:rPr lang="en-US" sz="1400" dirty="0" err="1"/>
              <a:t>wmbarked</a:t>
            </a:r>
            <a:r>
              <a:rPr lang="en-US" sz="1400" dirty="0"/>
              <a:t> upon a journey to move our Association from an analogue world to a digital world. </a:t>
            </a:r>
          </a:p>
          <a:p>
            <a:endParaRPr lang="en-US" sz="1400" dirty="0"/>
          </a:p>
          <a:p>
            <a:r>
              <a:rPr lang="en-US" sz="1400" dirty="0"/>
              <a:t>In XX 2015, The World Economic Forum put water at the top of its global risk charter. Water was placed at the heart of the process that were to become the Sustainable Development Goals.  Governments and industry were </a:t>
            </a:r>
            <a:r>
              <a:rPr lang="en-US" sz="1400" dirty="0" err="1"/>
              <a:t>prioritising</a:t>
            </a:r>
            <a:r>
              <a:rPr lang="en-US" sz="1400" dirty="0"/>
              <a:t> water as never before.  The water profession and water </a:t>
            </a:r>
            <a:r>
              <a:rPr lang="en-US" sz="1400" dirty="0" err="1"/>
              <a:t>professionslas</a:t>
            </a:r>
            <a:r>
              <a:rPr lang="en-US" sz="1400" dirty="0"/>
              <a:t> were suddenly in the economic and social </a:t>
            </a:r>
            <a:r>
              <a:rPr lang="en-US" sz="1400" dirty="0" err="1"/>
              <a:t>spotlight..what</a:t>
            </a:r>
            <a:r>
              <a:rPr lang="en-US" sz="1400" dirty="0"/>
              <a:t> an opportunity and responsibility for a </a:t>
            </a:r>
            <a:r>
              <a:rPr lang="en-US" sz="1400" dirty="0" err="1"/>
              <a:t>puroise</a:t>
            </a:r>
            <a:r>
              <a:rPr lang="en-US" sz="1400" dirty="0"/>
              <a:t> driven professional association like the IWA.</a:t>
            </a:r>
          </a:p>
          <a:p>
            <a:endParaRPr lang="en-US" sz="1400" dirty="0"/>
          </a:p>
          <a:p>
            <a:r>
              <a:rPr lang="en-US" sz="1400" dirty="0"/>
              <a:t>An </a:t>
            </a:r>
            <a:r>
              <a:rPr lang="en-US" sz="1400" dirty="0" err="1"/>
              <a:t>organisation</a:t>
            </a:r>
            <a:r>
              <a:rPr lang="en-US" sz="1400" dirty="0"/>
              <a:t> with a clear purpose needs to be able to communicate it to current and future stakeholders, the IWA members and supporters of the future.  </a:t>
            </a:r>
          </a:p>
          <a:p>
            <a:r>
              <a:rPr lang="en-US" sz="1400" dirty="0"/>
              <a:t>It needs to not only be an </a:t>
            </a:r>
            <a:r>
              <a:rPr lang="en-US" sz="1400" dirty="0" err="1"/>
              <a:t>authorative</a:t>
            </a:r>
            <a:r>
              <a:rPr lang="en-US" sz="1400" dirty="0"/>
              <a:t> voice within its </a:t>
            </a:r>
            <a:r>
              <a:rPr lang="en-US" sz="1400" dirty="0" err="1"/>
              <a:t>exisitng</a:t>
            </a:r>
            <a:r>
              <a:rPr lang="en-US" sz="1400" dirty="0"/>
              <a:t> networks, but also be able to influence people from outside its traditional scope on issues that drive its vision. This isn’t a nice to have- in our networked world its necessary just to remain relevant. </a:t>
            </a:r>
          </a:p>
          <a:p>
            <a:endParaRPr lang="en-US" sz="1400" dirty="0"/>
          </a:p>
          <a:p>
            <a:endParaRPr lang="en-US" sz="1400" dirty="0"/>
          </a:p>
        </p:txBody>
      </p:sp>
      <p:sp>
        <p:nvSpPr>
          <p:cNvPr id="4" name="Slide Number Placeholder 3"/>
          <p:cNvSpPr>
            <a:spLocks noGrp="1"/>
          </p:cNvSpPr>
          <p:nvPr>
            <p:ph type="sldNum" sz="quarter" idx="10"/>
          </p:nvPr>
        </p:nvSpPr>
        <p:spPr/>
        <p:txBody>
          <a:bodyPr/>
          <a:lstStyle/>
          <a:p>
            <a:fld id="{0D6102AA-C24B-6A42-9071-A00248763394}" type="slidenum">
              <a:rPr lang="en-US" smtClean="0"/>
              <a:pPr/>
              <a:t>2</a:t>
            </a:fld>
            <a:endParaRPr lang="en-US" dirty="0"/>
          </a:p>
        </p:txBody>
      </p:sp>
    </p:spTree>
    <p:extLst>
      <p:ext uri="{BB962C8B-B14F-4D97-AF65-F5344CB8AC3E}">
        <p14:creationId xmlns:p14="http://schemas.microsoft.com/office/powerpoint/2010/main" val="2312388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7C94495-5F5E-744C-BD8F-7AF6D8D7EECA}" type="slidenum">
              <a:rPr lang="en-US" smtClean="0">
                <a:ea typeface="ＭＳ Ｐゴシック" charset="-128"/>
                <a:cs typeface="ＭＳ Ｐゴシック" charset="-128"/>
              </a:rPr>
              <a:pPr fontAlgn="base">
                <a:spcBef>
                  <a:spcPct val="0"/>
                </a:spcBef>
                <a:spcAft>
                  <a:spcPct val="0"/>
                </a:spcAft>
                <a:defRPr/>
              </a:pPr>
              <a:t>3</a:t>
            </a:fld>
            <a:endParaRPr lang="en-US" smtClean="0">
              <a:ea typeface="ＭＳ Ｐゴシック" charset="-128"/>
              <a:cs typeface="ＭＳ Ｐゴシック" charset="-128"/>
            </a:endParaRPr>
          </a:p>
        </p:txBody>
      </p:sp>
      <p:sp>
        <p:nvSpPr>
          <p:cNvPr id="174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1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a:latin typeface="+mn-lt"/>
            </a:endParaRPr>
          </a:p>
          <a:p>
            <a:r>
              <a:rPr lang="en-US" dirty="0" smtClean="0"/>
              <a:t>So now that </a:t>
            </a:r>
            <a:r>
              <a:rPr lang="en-US" dirty="0" err="1" smtClean="0"/>
              <a:t>Ive</a:t>
            </a:r>
            <a:r>
              <a:rPr lang="en-US" dirty="0" smtClean="0"/>
              <a:t> set the scene, lets move on to the characters of our story:</a:t>
            </a:r>
          </a:p>
          <a:p>
            <a:r>
              <a:rPr lang="en-US" dirty="0" smtClean="0"/>
              <a:t>Starting with the Protagonists: First off- The Networked World.</a:t>
            </a:r>
          </a:p>
          <a:p>
            <a:endParaRPr lang="en-US" dirty="0"/>
          </a:p>
          <a:p>
            <a:r>
              <a:rPr lang="en-US" dirty="0" smtClean="0"/>
              <a:t>In </a:t>
            </a:r>
            <a:r>
              <a:rPr lang="en-US" dirty="0"/>
              <a:t>this new world, digital communications are owned by everyone and can be seen by anyone.  Digital is no </a:t>
            </a:r>
            <a:r>
              <a:rPr lang="en-US" dirty="0" smtClean="0"/>
              <a:t>longer solely </a:t>
            </a:r>
            <a:r>
              <a:rPr lang="en-US" dirty="0"/>
              <a:t>the remit of IT, but an essential function throughout all areas of an </a:t>
            </a:r>
            <a:r>
              <a:rPr lang="en-US" dirty="0" err="1" smtClean="0"/>
              <a:t>organisation</a:t>
            </a:r>
            <a:r>
              <a:rPr lang="en-US" dirty="0" smtClean="0"/>
              <a:t>.</a:t>
            </a:r>
          </a:p>
          <a:p>
            <a:endParaRPr lang="en-US" dirty="0">
              <a:latin typeface="+mn-lt"/>
            </a:endParaRPr>
          </a:p>
          <a:p>
            <a:r>
              <a:rPr lang="en-GB" dirty="0"/>
              <a:t> </a:t>
            </a:r>
            <a:endParaRPr lang="en-US" dirty="0"/>
          </a:p>
          <a:p>
            <a:endParaRPr lang="en-US" dirty="0">
              <a:latin typeface="+mn-lt"/>
            </a:endParaRPr>
          </a:p>
          <a:p>
            <a:endParaRPr lang="en-US" dirty="0">
              <a:latin typeface="+mn-lt"/>
            </a:endParaRPr>
          </a:p>
          <a:p>
            <a:endParaRPr lang="en-US" dirty="0">
              <a:latin typeface="+mn-lt"/>
            </a:endParaRPr>
          </a:p>
        </p:txBody>
      </p:sp>
    </p:spTree>
    <p:extLst>
      <p:ext uri="{BB962C8B-B14F-4D97-AF65-F5344CB8AC3E}">
        <p14:creationId xmlns:p14="http://schemas.microsoft.com/office/powerpoint/2010/main" val="1296597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benefits of membership </a:t>
            </a:r>
            <a:r>
              <a:rPr lang="en-GB" dirty="0" smtClean="0"/>
              <a:t>are no </a:t>
            </a:r>
            <a:r>
              <a:rPr lang="en-GB" dirty="0"/>
              <a:t>longer </a:t>
            </a:r>
            <a:r>
              <a:rPr lang="en-GB" dirty="0" smtClean="0"/>
              <a:t>‘</a:t>
            </a:r>
            <a:r>
              <a:rPr lang="en-GB" dirty="0"/>
              <a:t>just in the hands of associations’. In a digital society, the personal and the </a:t>
            </a:r>
            <a:r>
              <a:rPr lang="en-GB" dirty="0" smtClean="0"/>
              <a:t>professional has </a:t>
            </a:r>
            <a:r>
              <a:rPr lang="en-GB" dirty="0"/>
              <a:t>became less distinct. </a:t>
            </a:r>
            <a:endParaRPr lang="en-GB" dirty="0" smtClean="0"/>
          </a:p>
          <a:p>
            <a:endParaRPr lang="en-GB" dirty="0"/>
          </a:p>
          <a:p>
            <a:r>
              <a:rPr lang="en-GB" dirty="0" smtClean="0"/>
              <a:t>People share </a:t>
            </a:r>
            <a:r>
              <a:rPr lang="en-GB" dirty="0"/>
              <a:t>content more freely and </a:t>
            </a:r>
            <a:r>
              <a:rPr lang="en-GB" dirty="0" smtClean="0"/>
              <a:t>are pushing increasingly for </a:t>
            </a:r>
            <a:r>
              <a:rPr lang="en-GB" dirty="0"/>
              <a:t>open access. </a:t>
            </a:r>
            <a:endParaRPr lang="en-GB" dirty="0" smtClean="0"/>
          </a:p>
          <a:p>
            <a:endParaRPr lang="en-GB" dirty="0"/>
          </a:p>
          <a:p>
            <a:r>
              <a:rPr lang="en-GB" dirty="0" smtClean="0"/>
              <a:t>Content has </a:t>
            </a:r>
            <a:r>
              <a:rPr lang="en-GB" dirty="0"/>
              <a:t>became available through different channels, virtual platforms and social media. </a:t>
            </a:r>
            <a:endParaRPr lang="en-GB" dirty="0" smtClean="0"/>
          </a:p>
          <a:p>
            <a:endParaRPr lang="en-GB" dirty="0"/>
          </a:p>
          <a:p>
            <a:r>
              <a:rPr lang="en-GB" dirty="0" smtClean="0"/>
              <a:t>The </a:t>
            </a:r>
            <a:r>
              <a:rPr lang="en-GB" dirty="0"/>
              <a:t>growth of virtual communities and digital media allowed people to network in unprecedented ways and at unprecedented speed.</a:t>
            </a:r>
            <a:endParaRPr lang="en-US" dirty="0"/>
          </a:p>
          <a:p>
            <a:endParaRPr lang="en-US" dirty="0"/>
          </a:p>
        </p:txBody>
      </p:sp>
      <p:sp>
        <p:nvSpPr>
          <p:cNvPr id="4" name="Slide Number Placeholder 3"/>
          <p:cNvSpPr>
            <a:spLocks noGrp="1"/>
          </p:cNvSpPr>
          <p:nvPr>
            <p:ph type="sldNum" sz="quarter" idx="10"/>
          </p:nvPr>
        </p:nvSpPr>
        <p:spPr/>
        <p:txBody>
          <a:bodyPr/>
          <a:lstStyle/>
          <a:p>
            <a:fld id="{0D6102AA-C24B-6A42-9071-A00248763394}" type="slidenum">
              <a:rPr lang="en-US" smtClean="0"/>
              <a:pPr/>
              <a:t>4</a:t>
            </a:fld>
            <a:endParaRPr lang="en-US" dirty="0"/>
          </a:p>
        </p:txBody>
      </p:sp>
    </p:spTree>
    <p:extLst>
      <p:ext uri="{BB962C8B-B14F-4D97-AF65-F5344CB8AC3E}">
        <p14:creationId xmlns:p14="http://schemas.microsoft.com/office/powerpoint/2010/main" val="2965892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smtClean="0"/>
          </a:p>
          <a:p>
            <a:r>
              <a:rPr lang="en-US" dirty="0" smtClean="0"/>
              <a:t>But the networked world is not our only </a:t>
            </a:r>
            <a:r>
              <a:rPr lang="en-US" dirty="0" err="1" smtClean="0"/>
              <a:t>protagnaist</a:t>
            </a:r>
            <a:r>
              <a:rPr lang="en-US" dirty="0" smtClean="0"/>
              <a:t>. </a:t>
            </a:r>
          </a:p>
          <a:p>
            <a:endParaRPr lang="en-US" dirty="0"/>
          </a:p>
          <a:p>
            <a:r>
              <a:rPr lang="en-US" dirty="0" smtClean="0"/>
              <a:t>If you picture the networked world as the cheetah, we are by contrast the elephant. We, and by we I mean Associations can be characterized by our longevity, our routine, our primary concern with safeguarding membership as one of our primary revenue streams. And whist these were at one time all virtues, these values are also the root cause of our aversion to risk, our trepidation about changing the status quo. We are becoming our own worst enemy. And the wise, old elephant is dragging its heavy load in a battle of survival against the agile, nimble and quick cheater. T</a:t>
            </a:r>
          </a:p>
          <a:p>
            <a:endParaRPr lang="en-US" dirty="0" smtClean="0"/>
          </a:p>
          <a:p>
            <a:r>
              <a:rPr lang="en-US" dirty="0" smtClean="0"/>
              <a:t>Our inability to adapt and respond quickly to the ever-changing tides and currents of the digital world is increasingly working against us, for in this networked world we now live in, if we aren’t providing the platforms for our members to connect virtually, the likelihood that someone else will is almost an inevitability.</a:t>
            </a:r>
          </a:p>
          <a:p>
            <a:endParaRPr lang="en-US" dirty="0"/>
          </a:p>
          <a:p>
            <a:endParaRPr lang="en-US" dirty="0"/>
          </a:p>
        </p:txBody>
      </p:sp>
      <p:sp>
        <p:nvSpPr>
          <p:cNvPr id="4" name="Slide Number Placeholder 3"/>
          <p:cNvSpPr>
            <a:spLocks noGrp="1"/>
          </p:cNvSpPr>
          <p:nvPr>
            <p:ph type="sldNum" sz="quarter" idx="10"/>
          </p:nvPr>
        </p:nvSpPr>
        <p:spPr/>
        <p:txBody>
          <a:bodyPr/>
          <a:lstStyle/>
          <a:p>
            <a:fld id="{0D6102AA-C24B-6A42-9071-A00248763394}" type="slidenum">
              <a:rPr lang="en-US" smtClean="0"/>
              <a:pPr/>
              <a:t>5</a:t>
            </a:fld>
            <a:endParaRPr lang="en-US" dirty="0"/>
          </a:p>
        </p:txBody>
      </p:sp>
    </p:spTree>
    <p:extLst>
      <p:ext uri="{BB962C8B-B14F-4D97-AF65-F5344CB8AC3E}">
        <p14:creationId xmlns:p14="http://schemas.microsoft.com/office/powerpoint/2010/main" val="1738105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from </a:t>
            </a:r>
            <a:r>
              <a:rPr lang="en-US" dirty="0" err="1" smtClean="0"/>
              <a:t>Protaganist</a:t>
            </a:r>
            <a:r>
              <a:rPr lang="en-US" dirty="0" smtClean="0"/>
              <a:t> to Hero. All good stories have some heroes and we are no exception. </a:t>
            </a:r>
          </a:p>
          <a:p>
            <a:endParaRPr lang="en-US" dirty="0"/>
          </a:p>
          <a:p>
            <a:r>
              <a:rPr lang="en-US" dirty="0" smtClean="0"/>
              <a:t>For us- our hero are our members and those who support our work even they are not members- these include delegates at events,, speakers at our conferences, authors of our journals.</a:t>
            </a:r>
          </a:p>
          <a:p>
            <a:r>
              <a:rPr lang="en-US" dirty="0" smtClean="0"/>
              <a:t>We knew we had a strong membership base but the slow decline in membership- particularly in our Young Professional Cohort indicated that things needed to change. </a:t>
            </a:r>
          </a:p>
          <a:p>
            <a:endParaRPr lang="en-US" dirty="0" smtClean="0"/>
          </a:p>
          <a:p>
            <a:r>
              <a:rPr lang="en-US" dirty="0" smtClean="0"/>
              <a:t>We needed to ensure we could leverage the thriving offline community by bringing it online. Allowing professionals from beyond our network to also connect with us, collaborate and ensure that the right solutions were being identified.</a:t>
            </a:r>
          </a:p>
        </p:txBody>
      </p:sp>
      <p:sp>
        <p:nvSpPr>
          <p:cNvPr id="4" name="Slide Number Placeholder 3"/>
          <p:cNvSpPr>
            <a:spLocks noGrp="1"/>
          </p:cNvSpPr>
          <p:nvPr>
            <p:ph type="sldNum" sz="quarter" idx="10"/>
          </p:nvPr>
        </p:nvSpPr>
        <p:spPr/>
        <p:txBody>
          <a:bodyPr/>
          <a:lstStyle/>
          <a:p>
            <a:fld id="{0D6102AA-C24B-6A42-9071-A00248763394}" type="slidenum">
              <a:rPr lang="en-US" smtClean="0"/>
              <a:pPr/>
              <a:t>6</a:t>
            </a:fld>
            <a:endParaRPr lang="en-US" dirty="0"/>
          </a:p>
        </p:txBody>
      </p:sp>
    </p:spTree>
    <p:extLst>
      <p:ext uri="{BB962C8B-B14F-4D97-AF65-F5344CB8AC3E}">
        <p14:creationId xmlns:p14="http://schemas.microsoft.com/office/powerpoint/2010/main" val="2251740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D6102AA-C24B-6A42-9071-A00248763394}" type="slidenum">
              <a:rPr lang="en-US" smtClean="0"/>
              <a:pPr/>
              <a:t>7</a:t>
            </a:fld>
            <a:endParaRPr lang="en-US" dirty="0"/>
          </a:p>
        </p:txBody>
      </p:sp>
      <p:sp>
        <p:nvSpPr>
          <p:cNvPr id="5" name="Notes Placeholder 4"/>
          <p:cNvSpPr>
            <a:spLocks noGrp="1"/>
          </p:cNvSpPr>
          <p:nvPr>
            <p:ph type="body" idx="1"/>
          </p:nvPr>
        </p:nvSpPr>
        <p:spPr>
          <a:xfrm>
            <a:off x="702310" y="4421823"/>
            <a:ext cx="5618480" cy="2310227"/>
          </a:xfrm>
          <a:prstGeom prst="rect">
            <a:avLst/>
          </a:prstGeom>
        </p:spPr>
        <p:txBody>
          <a:bodyPr wrap="square">
            <a:spAutoFit/>
          </a:bodyPr>
          <a:lstStyle/>
          <a:p>
            <a:r>
              <a:rPr lang="en-GB" i="1" dirty="0"/>
              <a:t>IWA is engaged in the networked society</a:t>
            </a:r>
            <a:r>
              <a:rPr lang="en-GB" i="1" dirty="0" smtClean="0"/>
              <a:t>.</a:t>
            </a:r>
          </a:p>
          <a:p>
            <a:endParaRPr lang="en-GB" i="1" dirty="0" smtClean="0"/>
          </a:p>
          <a:p>
            <a:r>
              <a:rPr lang="en-GB" i="1" dirty="0" smtClean="0"/>
              <a:t>It </a:t>
            </a:r>
            <a:r>
              <a:rPr lang="en-GB" i="1" dirty="0"/>
              <a:t>aims to go from strength to strength; continuing the off line (on the ground) and bringing it to the online reality. </a:t>
            </a:r>
            <a:endParaRPr lang="en-GB" i="1" dirty="0" smtClean="0"/>
          </a:p>
          <a:p>
            <a:endParaRPr lang="en-GB" i="1" dirty="0"/>
          </a:p>
          <a:p>
            <a:r>
              <a:rPr lang="en-GB" i="1" dirty="0" smtClean="0"/>
              <a:t>The </a:t>
            </a:r>
            <a:r>
              <a:rPr lang="en-GB" i="1" dirty="0"/>
              <a:t>on the ground networking, content sharing, implementing solutions, working best practices </a:t>
            </a:r>
            <a:r>
              <a:rPr lang="en-GB" i="1" dirty="0" smtClean="0"/>
              <a:t>must be enabled and facilitated to continues </a:t>
            </a:r>
            <a:r>
              <a:rPr lang="en-GB" i="1" dirty="0"/>
              <a:t>online</a:t>
            </a:r>
            <a:r>
              <a:rPr lang="en-GB" i="1" dirty="0" smtClean="0"/>
              <a:t>.</a:t>
            </a:r>
          </a:p>
          <a:p>
            <a:endParaRPr lang="en-GB" i="1" dirty="0"/>
          </a:p>
          <a:p>
            <a:r>
              <a:rPr lang="en-GB" i="1" dirty="0" smtClean="0"/>
              <a:t>In </a:t>
            </a:r>
            <a:r>
              <a:rPr lang="en-GB" i="1" dirty="0"/>
              <a:t>order for us to be (come) the authoritative voice, and a force to be reckoned with, in the water sector and beyond (including the overall sustainable development agenda), </a:t>
            </a:r>
            <a:r>
              <a:rPr lang="en-GB" b="1" i="1" dirty="0"/>
              <a:t>we need to aim to be as strong online as we are off line and to assess and progress both areas simultaneously</a:t>
            </a:r>
            <a:r>
              <a:rPr lang="en-GB" i="1" dirty="0"/>
              <a:t>. </a:t>
            </a:r>
            <a:endParaRPr lang="en-US" i="1" dirty="0"/>
          </a:p>
        </p:txBody>
      </p:sp>
    </p:spTree>
    <p:extLst>
      <p:ext uri="{BB962C8B-B14F-4D97-AF65-F5344CB8AC3E}">
        <p14:creationId xmlns:p14="http://schemas.microsoft.com/office/powerpoint/2010/main" val="788594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chapter of my story focused on building the IWA from within. Creating an avenue through which we could achieve 3 over-riding objectives:</a:t>
            </a:r>
          </a:p>
          <a:p>
            <a:r>
              <a:rPr lang="en-US" dirty="0" smtClean="0"/>
              <a:t> </a:t>
            </a:r>
          </a:p>
          <a:p>
            <a:pPr marL="174982" indent="-174982">
              <a:buFontTx/>
              <a:buChar char="-"/>
            </a:pPr>
            <a:r>
              <a:rPr lang="en-US" dirty="0" smtClean="0"/>
              <a:t>Pillar 1: Inclusivity – through the creation of additional opportunities to Network and Collaborate. To broaden the audience through which we engage with and empower all our members to have a voice not just those in the leadership positions of the IWA.</a:t>
            </a:r>
          </a:p>
          <a:p>
            <a:pPr marL="174982" indent="-174982">
              <a:buFontTx/>
              <a:buChar char="-"/>
            </a:pPr>
            <a:endParaRPr lang="en-US" dirty="0" smtClean="0"/>
          </a:p>
          <a:p>
            <a:pPr marL="174982" indent="-174982">
              <a:buFontTx/>
              <a:buChar char="-"/>
            </a:pPr>
            <a:r>
              <a:rPr lang="en-US" baseline="0" dirty="0" smtClean="0"/>
              <a:t>Pillar 2: Create</a:t>
            </a:r>
            <a:r>
              <a:rPr lang="en-US" dirty="0" smtClean="0"/>
              <a:t> a hub for inspiration through the sharing of information and development of new content.. To create a place in which members could work outside the traditional structures A space which broke out of silos and allowed for cross-</a:t>
            </a:r>
            <a:r>
              <a:rPr lang="en-US" dirty="0" err="1" smtClean="0"/>
              <a:t>fertalisation</a:t>
            </a:r>
            <a:r>
              <a:rPr lang="en-US" dirty="0" smtClean="0"/>
              <a:t> between topic areas for enriched learning.</a:t>
            </a:r>
          </a:p>
          <a:p>
            <a:pPr marL="174982" indent="-174982">
              <a:buFontTx/>
              <a:buChar char="-"/>
            </a:pPr>
            <a:endParaRPr lang="en-US" baseline="0" dirty="0" smtClean="0"/>
          </a:p>
          <a:p>
            <a:pPr marL="174982" indent="-174982">
              <a:buFontTx/>
              <a:buChar char="-"/>
            </a:pPr>
            <a:r>
              <a:rPr lang="en-US" baseline="0" dirty="0" smtClean="0"/>
              <a:t>Pillar 3: and finally, a way to </a:t>
            </a:r>
            <a:r>
              <a:rPr lang="en-US" dirty="0"/>
              <a:t> </a:t>
            </a:r>
            <a:r>
              <a:rPr lang="en-US" dirty="0" smtClean="0"/>
              <a:t>drive conversion of members ever deeper into our engagement chain and support such conversion from the outside in, with an online membership application and payment portal which would facilitate payments from our members from all over the world. </a:t>
            </a:r>
            <a:endParaRPr lang="en-US" dirty="0"/>
          </a:p>
        </p:txBody>
      </p:sp>
      <p:sp>
        <p:nvSpPr>
          <p:cNvPr id="4" name="Slide Number Placeholder 3"/>
          <p:cNvSpPr>
            <a:spLocks noGrp="1"/>
          </p:cNvSpPr>
          <p:nvPr>
            <p:ph type="sldNum" sz="quarter" idx="10"/>
          </p:nvPr>
        </p:nvSpPr>
        <p:spPr/>
        <p:txBody>
          <a:bodyPr/>
          <a:lstStyle/>
          <a:p>
            <a:fld id="{0D6102AA-C24B-6A42-9071-A00248763394}" type="slidenum">
              <a:rPr lang="en-US" smtClean="0"/>
              <a:pPr/>
              <a:t>8</a:t>
            </a:fld>
            <a:endParaRPr lang="en-US" dirty="0"/>
          </a:p>
        </p:txBody>
      </p:sp>
    </p:spTree>
    <p:extLst>
      <p:ext uri="{BB962C8B-B14F-4D97-AF65-F5344CB8AC3E}">
        <p14:creationId xmlns:p14="http://schemas.microsoft.com/office/powerpoint/2010/main" val="3634708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result- IWA Connect which I will introduce briefly to you in this video clip: </a:t>
            </a:r>
          </a:p>
          <a:p>
            <a:endParaRPr lang="en-CA" dirty="0"/>
          </a:p>
          <a:p>
            <a:endParaRPr lang="en-CA" dirty="0"/>
          </a:p>
        </p:txBody>
      </p:sp>
      <p:sp>
        <p:nvSpPr>
          <p:cNvPr id="4" name="Slide Number Placeholder 3"/>
          <p:cNvSpPr>
            <a:spLocks noGrp="1"/>
          </p:cNvSpPr>
          <p:nvPr>
            <p:ph type="sldNum" sz="quarter" idx="10"/>
          </p:nvPr>
        </p:nvSpPr>
        <p:spPr/>
        <p:txBody>
          <a:bodyPr/>
          <a:lstStyle/>
          <a:p>
            <a:fld id="{0D6102AA-C24B-6A42-9071-A00248763394}" type="slidenum">
              <a:rPr lang="en-US" smtClean="0"/>
              <a:pPr/>
              <a:t>9</a:t>
            </a:fld>
            <a:endParaRPr lang="en-US" dirty="0"/>
          </a:p>
        </p:txBody>
      </p:sp>
    </p:spTree>
    <p:extLst>
      <p:ext uri="{BB962C8B-B14F-4D97-AF65-F5344CB8AC3E}">
        <p14:creationId xmlns:p14="http://schemas.microsoft.com/office/powerpoint/2010/main" val="16431174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mp; Conten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08355" y="334800"/>
            <a:ext cx="6820062" cy="820615"/>
          </a:xfrm>
        </p:spPr>
        <p:txBody>
          <a:bodyPr anchor="ctr" anchorCtr="0">
            <a:normAutofit/>
          </a:bodyPr>
          <a:lstStyle>
            <a:lvl1pPr>
              <a:defRPr sz="2500" b="1" i="0" kern="0" cap="all" spc="100">
                <a:solidFill>
                  <a:schemeClr val="accent1"/>
                </a:solidFill>
              </a:defRPr>
            </a:lvl1pPr>
          </a:lstStyle>
          <a:p>
            <a:r>
              <a:rPr lang="en-US" noProof="0" dirty="0" smtClean="0"/>
              <a:t>Click to edit title</a:t>
            </a:r>
            <a:endParaRPr lang="en-US" noProof="0" dirty="0"/>
          </a:p>
        </p:txBody>
      </p:sp>
      <p:sp>
        <p:nvSpPr>
          <p:cNvPr id="3" name="Inhaltsplatzhalter 2"/>
          <p:cNvSpPr>
            <a:spLocks noGrp="1"/>
          </p:cNvSpPr>
          <p:nvPr>
            <p:ph idx="1" hasCustomPrompt="1"/>
          </p:nvPr>
        </p:nvSpPr>
        <p:spPr>
          <a:xfrm>
            <a:off x="408354" y="1423988"/>
            <a:ext cx="8047313" cy="4994397"/>
          </a:xfrm>
        </p:spPr>
        <p:txBody>
          <a:bodyPr/>
          <a:lstStyle>
            <a:lvl1pPr marL="271463" indent="-271463">
              <a:lnSpc>
                <a:spcPct val="110000"/>
              </a:lnSpc>
              <a:spcBef>
                <a:spcPts val="1176"/>
              </a:spcBef>
              <a:buFont typeface="Wingdings" charset="2"/>
              <a:buChar char="§"/>
              <a:defRPr sz="2200">
                <a:solidFill>
                  <a:schemeClr val="tx1"/>
                </a:solidFill>
              </a:defRPr>
            </a:lvl1pPr>
            <a:lvl2pPr marL="536575" indent="-273050">
              <a:lnSpc>
                <a:spcPct val="110000"/>
              </a:lnSpc>
              <a:buFont typeface="Symbol" charset="2"/>
              <a:buChar char="-"/>
              <a:defRPr sz="1800">
                <a:solidFill>
                  <a:schemeClr val="tx1"/>
                </a:solidFill>
              </a:defRPr>
            </a:lvl2pPr>
            <a:lvl3pPr marL="811213" indent="-274638">
              <a:lnSpc>
                <a:spcPct val="110000"/>
              </a:lnSpc>
              <a:buFont typeface="Wingdings" charset="2"/>
              <a:buChar char="§"/>
              <a:defRPr sz="1600">
                <a:solidFill>
                  <a:schemeClr val="tx1"/>
                </a:solidFill>
              </a:defRPr>
            </a:lvl3pPr>
            <a:lvl4pPr marL="1074738" indent="-263525">
              <a:lnSpc>
                <a:spcPct val="110000"/>
              </a:lnSpc>
              <a:buFont typeface="Symbol" charset="2"/>
              <a:buChar char="-"/>
              <a:defRPr>
                <a:solidFill>
                  <a:schemeClr val="tx1"/>
                </a:solidFill>
              </a:defRPr>
            </a:lvl4pPr>
            <a:lvl5pPr marL="1347788" indent="-273050">
              <a:lnSpc>
                <a:spcPct val="110000"/>
              </a:lnSpc>
              <a:buFont typeface="Wingdings" charset="2"/>
              <a:buChar char="§"/>
              <a:defRPr>
                <a:solidFill>
                  <a:schemeClr val="tx1"/>
                </a:solidFill>
              </a:defRPr>
            </a:lvl5pPr>
          </a:lstStyle>
          <a:p>
            <a:pPr lvl="0"/>
            <a:r>
              <a:rPr lang="en-US" noProof="0" dirty="0" smtClean="0"/>
              <a:t>Bullet Level 1</a:t>
            </a:r>
          </a:p>
          <a:p>
            <a:pPr lvl="1"/>
            <a:r>
              <a:rPr lang="en-US" noProof="0" dirty="0" smtClean="0"/>
              <a:t>Bullet Level 2</a:t>
            </a:r>
          </a:p>
          <a:p>
            <a:pPr lvl="2"/>
            <a:r>
              <a:rPr lang="en-US" noProof="0" dirty="0" smtClean="0"/>
              <a:t>Bullet Level 3</a:t>
            </a:r>
          </a:p>
          <a:p>
            <a:pPr lvl="3"/>
            <a:r>
              <a:rPr lang="en-US" noProof="0" dirty="0" smtClean="0"/>
              <a:t>Bullet Level 4</a:t>
            </a:r>
          </a:p>
          <a:p>
            <a:pPr lvl="4"/>
            <a:r>
              <a:rPr lang="en-US" noProof="0" dirty="0" smtClean="0"/>
              <a:t>Bullet Level 5</a:t>
            </a:r>
            <a:endParaRPr lang="en-US" noProof="0" dirty="0"/>
          </a:p>
        </p:txBody>
      </p:sp>
      <p:sp>
        <p:nvSpPr>
          <p:cNvPr id="12" name="Rechteck 11"/>
          <p:cNvSpPr/>
          <p:nvPr userDrawn="1"/>
        </p:nvSpPr>
        <p:spPr>
          <a:xfrm>
            <a:off x="0" y="6606058"/>
            <a:ext cx="9144000" cy="252000"/>
          </a:xfrm>
          <a:prstGeom prst="rect">
            <a:avLst/>
          </a:prstGeom>
          <a:solidFill>
            <a:srgbClr val="00AEEF"/>
          </a:solidFill>
          <a:ln>
            <a:solidFill>
              <a:srgbClr val="00AEE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14" name="Foliennummernplatzhalter 5"/>
          <p:cNvSpPr txBox="1">
            <a:spLocks/>
          </p:cNvSpPr>
          <p:nvPr userDrawn="1"/>
        </p:nvSpPr>
        <p:spPr>
          <a:xfrm>
            <a:off x="6670427" y="6541961"/>
            <a:ext cx="2230685" cy="365125"/>
          </a:xfrm>
          <a:prstGeom prst="rect">
            <a:avLst/>
          </a:prstGeom>
        </p:spPr>
        <p:txBody>
          <a:bodyPr vert="horz" lIns="91440" tIns="45720" rIns="91440" bIns="45720" rtlCol="0" anchor="ctr"/>
          <a:lstStyle>
            <a:defPPr>
              <a:defRPr lang="de-DE"/>
            </a:defPPr>
            <a:lvl1pPr marL="0" algn="r" defTabSz="457200" rtl="0" eaLnBrk="1" latinLnBrk="0" hangingPunct="1">
              <a:defRPr sz="900" b="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C148387-5660-2345-A66D-DF280F612EC3}" type="slidenum">
              <a:rPr lang="en-US" b="1" smtClean="0">
                <a:latin typeface="Arial"/>
              </a:rPr>
              <a:pPr/>
              <a:t>‹#›</a:t>
            </a:fld>
            <a:endParaRPr lang="en-US" b="1" dirty="0">
              <a:latin typeface="Arial"/>
            </a:endParaRPr>
          </a:p>
        </p:txBody>
      </p:sp>
      <p:sp>
        <p:nvSpPr>
          <p:cNvPr id="8" name="Rechteck 7"/>
          <p:cNvSpPr/>
          <p:nvPr userDrawn="1"/>
        </p:nvSpPr>
        <p:spPr>
          <a:xfrm>
            <a:off x="-4395" y="309153"/>
            <a:ext cx="72000" cy="86754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9" name="Bild 8"/>
          <p:cNvPicPr>
            <a:picLocks noChangeAspect="1"/>
          </p:cNvPicPr>
          <p:nvPr userDrawn="1"/>
        </p:nvPicPr>
        <p:blipFill>
          <a:blip r:embed="rId2"/>
          <a:stretch>
            <a:fillRect/>
          </a:stretch>
        </p:blipFill>
        <p:spPr>
          <a:xfrm>
            <a:off x="548106" y="6660922"/>
            <a:ext cx="1077200" cy="130005"/>
          </a:xfrm>
          <a:prstGeom prst="rect">
            <a:avLst/>
          </a:prstGeom>
        </p:spPr>
      </p:pic>
    </p:spTree>
    <p:extLst>
      <p:ext uri="{BB962C8B-B14F-4D97-AF65-F5344CB8AC3E}">
        <p14:creationId xmlns:p14="http://schemas.microsoft.com/office/powerpoint/2010/main" val="2566296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s">
    <p:spTree>
      <p:nvGrpSpPr>
        <p:cNvPr id="1" name=""/>
        <p:cNvGrpSpPr/>
        <p:nvPr/>
      </p:nvGrpSpPr>
      <p:grpSpPr>
        <a:xfrm>
          <a:off x="0" y="0"/>
          <a:ext cx="0" cy="0"/>
          <a:chOff x="0" y="0"/>
          <a:chExt cx="0" cy="0"/>
        </a:xfrm>
      </p:grpSpPr>
      <p:sp>
        <p:nvSpPr>
          <p:cNvPr id="21" name="Rechteck 20"/>
          <p:cNvSpPr/>
          <p:nvPr userDrawn="1"/>
        </p:nvSpPr>
        <p:spPr>
          <a:xfrm>
            <a:off x="0" y="6606058"/>
            <a:ext cx="9144000" cy="252000"/>
          </a:xfrm>
          <a:prstGeom prst="rect">
            <a:avLst/>
          </a:prstGeom>
          <a:solidFill>
            <a:srgbClr val="00AEEF"/>
          </a:solidFill>
          <a:ln>
            <a:solidFill>
              <a:srgbClr val="00AEE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2" name="Titel 1"/>
          <p:cNvSpPr>
            <a:spLocks noGrp="1"/>
          </p:cNvSpPr>
          <p:nvPr>
            <p:ph type="title" hasCustomPrompt="1"/>
          </p:nvPr>
        </p:nvSpPr>
        <p:spPr>
          <a:xfrm>
            <a:off x="408354" y="334963"/>
            <a:ext cx="6820063" cy="820615"/>
          </a:xfrm>
        </p:spPr>
        <p:txBody>
          <a:bodyPr>
            <a:normAutofit/>
          </a:bodyPr>
          <a:lstStyle>
            <a:lvl1pPr>
              <a:defRPr sz="2500" b="1" kern="0" cap="all" spc="100">
                <a:solidFill>
                  <a:srgbClr val="00AEF0"/>
                </a:solidFill>
              </a:defRPr>
            </a:lvl1pPr>
          </a:lstStyle>
          <a:p>
            <a:r>
              <a:rPr lang="en-US" noProof="0" dirty="0" smtClean="0"/>
              <a:t>Click to edit title</a:t>
            </a:r>
            <a:endParaRPr lang="en-US" noProof="0" dirty="0"/>
          </a:p>
        </p:txBody>
      </p:sp>
      <p:sp>
        <p:nvSpPr>
          <p:cNvPr id="3" name="Inhaltsplatzhalter 2"/>
          <p:cNvSpPr>
            <a:spLocks noGrp="1"/>
          </p:cNvSpPr>
          <p:nvPr>
            <p:ph sz="half" idx="1" hasCustomPrompt="1"/>
          </p:nvPr>
        </p:nvSpPr>
        <p:spPr>
          <a:xfrm>
            <a:off x="418124" y="1423988"/>
            <a:ext cx="4038600" cy="4994397"/>
          </a:xfrm>
        </p:spPr>
        <p:txBody>
          <a:bodyPr/>
          <a:lstStyle>
            <a:lvl1pPr marL="271463" indent="-271463">
              <a:lnSpc>
                <a:spcPct val="110000"/>
              </a:lnSpc>
              <a:buFont typeface="Wingdings" charset="2"/>
              <a:buChar char="§"/>
              <a:defRPr sz="2200"/>
            </a:lvl1pPr>
            <a:lvl2pPr marL="536575" indent="-273050">
              <a:lnSpc>
                <a:spcPct val="110000"/>
              </a:lnSpc>
              <a:buFont typeface="Symbol" charset="2"/>
              <a:buChar char="-"/>
              <a:defRPr sz="1800"/>
            </a:lvl2pPr>
            <a:lvl3pPr marL="811213" indent="-274638">
              <a:lnSpc>
                <a:spcPct val="110000"/>
              </a:lnSpc>
              <a:buFont typeface="Wingdings" charset="2"/>
              <a:buChar char="§"/>
              <a:defRPr sz="1600"/>
            </a:lvl3pPr>
            <a:lvl4pPr marL="1074738" indent="-263525">
              <a:lnSpc>
                <a:spcPct val="110000"/>
              </a:lnSpc>
              <a:buFont typeface="Symbol" charset="2"/>
              <a:buChar char="-"/>
              <a:defRPr sz="1600"/>
            </a:lvl4pPr>
            <a:lvl5pPr marL="1347788" indent="-273050">
              <a:lnSpc>
                <a:spcPct val="110000"/>
              </a:lnSpc>
              <a:buFont typeface="Wingdings" charset="2"/>
              <a:buChar char="§"/>
              <a:defRPr sz="1600"/>
            </a:lvl5pPr>
            <a:lvl6pPr>
              <a:defRPr sz="1800"/>
            </a:lvl6pPr>
            <a:lvl7pPr>
              <a:defRPr sz="1800"/>
            </a:lvl7pPr>
            <a:lvl8pPr>
              <a:defRPr sz="1800"/>
            </a:lvl8pPr>
            <a:lvl9pPr>
              <a:defRPr sz="1800"/>
            </a:lvl9pPr>
          </a:lstStyle>
          <a:p>
            <a:pPr lvl="0"/>
            <a:r>
              <a:rPr lang="en-US" noProof="0" dirty="0" smtClean="0"/>
              <a:t>Bullet Level 1</a:t>
            </a:r>
          </a:p>
          <a:p>
            <a:pPr lvl="1"/>
            <a:r>
              <a:rPr lang="en-US" noProof="0" dirty="0" smtClean="0"/>
              <a:t>Bullet Level 2</a:t>
            </a:r>
          </a:p>
          <a:p>
            <a:pPr lvl="2"/>
            <a:r>
              <a:rPr lang="en-US" noProof="0" dirty="0" smtClean="0"/>
              <a:t>Bullet Level 3</a:t>
            </a:r>
          </a:p>
          <a:p>
            <a:pPr lvl="3"/>
            <a:r>
              <a:rPr lang="en-US" noProof="0" dirty="0" smtClean="0"/>
              <a:t>Bullet Level 4</a:t>
            </a:r>
          </a:p>
          <a:p>
            <a:pPr lvl="4"/>
            <a:r>
              <a:rPr lang="en-US" noProof="0" dirty="0" smtClean="0"/>
              <a:t>Bullet Level 5</a:t>
            </a:r>
            <a:endParaRPr lang="en-US" noProof="0" dirty="0"/>
          </a:p>
        </p:txBody>
      </p:sp>
      <p:sp>
        <p:nvSpPr>
          <p:cNvPr id="4" name="Inhaltsplatzhalter 3"/>
          <p:cNvSpPr>
            <a:spLocks noGrp="1"/>
          </p:cNvSpPr>
          <p:nvPr>
            <p:ph sz="half" idx="2" hasCustomPrompt="1"/>
          </p:nvPr>
        </p:nvSpPr>
        <p:spPr>
          <a:xfrm>
            <a:off x="4609124" y="1423988"/>
            <a:ext cx="3846543" cy="4994397"/>
          </a:xfrm>
        </p:spPr>
        <p:txBody>
          <a:bodyPr/>
          <a:lstStyle>
            <a:lvl1pPr marL="271463" indent="-271463">
              <a:lnSpc>
                <a:spcPct val="110000"/>
              </a:lnSpc>
              <a:buFont typeface="Wingdings" charset="2"/>
              <a:buChar char="§"/>
              <a:defRPr sz="2200"/>
            </a:lvl1pPr>
            <a:lvl2pPr marL="536575" indent="-273050">
              <a:lnSpc>
                <a:spcPct val="110000"/>
              </a:lnSpc>
              <a:buFont typeface="Symbol" charset="2"/>
              <a:buChar char="-"/>
              <a:defRPr sz="1800"/>
            </a:lvl2pPr>
            <a:lvl3pPr marL="811213" indent="-274638">
              <a:lnSpc>
                <a:spcPct val="110000"/>
              </a:lnSpc>
              <a:buFont typeface="Wingdings" charset="2"/>
              <a:buChar char="§"/>
              <a:defRPr sz="1600"/>
            </a:lvl3pPr>
            <a:lvl4pPr marL="1074738" indent="-263525">
              <a:lnSpc>
                <a:spcPct val="110000"/>
              </a:lnSpc>
              <a:buFont typeface="Symbol" charset="2"/>
              <a:buChar char="-"/>
              <a:defRPr sz="1600"/>
            </a:lvl4pPr>
            <a:lvl5pPr marL="1347788" indent="-273050">
              <a:lnSpc>
                <a:spcPct val="110000"/>
              </a:lnSpc>
              <a:buFont typeface="Wingdings" charset="2"/>
              <a:buChar char="§"/>
              <a:defRPr sz="1600"/>
            </a:lvl5pPr>
            <a:lvl6pPr>
              <a:defRPr sz="1800"/>
            </a:lvl6pPr>
            <a:lvl7pPr>
              <a:defRPr sz="1800"/>
            </a:lvl7pPr>
            <a:lvl8pPr>
              <a:defRPr sz="1800"/>
            </a:lvl8pPr>
            <a:lvl9pPr>
              <a:defRPr sz="1800"/>
            </a:lvl9pPr>
          </a:lstStyle>
          <a:p>
            <a:pPr lvl="0"/>
            <a:r>
              <a:rPr lang="en-US" noProof="0" dirty="0" smtClean="0"/>
              <a:t>Bullet Level 1</a:t>
            </a:r>
          </a:p>
          <a:p>
            <a:pPr lvl="1"/>
            <a:r>
              <a:rPr lang="en-US" noProof="0" dirty="0" smtClean="0"/>
              <a:t>Bullet Level 2</a:t>
            </a:r>
          </a:p>
          <a:p>
            <a:pPr lvl="2"/>
            <a:r>
              <a:rPr lang="en-US" noProof="0" dirty="0" smtClean="0"/>
              <a:t>Bullet Level 3</a:t>
            </a:r>
          </a:p>
          <a:p>
            <a:pPr lvl="3"/>
            <a:r>
              <a:rPr lang="en-US" noProof="0" dirty="0" smtClean="0"/>
              <a:t>Bullet Level 4</a:t>
            </a:r>
          </a:p>
          <a:p>
            <a:pPr lvl="4"/>
            <a:r>
              <a:rPr lang="en-US" noProof="0" dirty="0" smtClean="0"/>
              <a:t>Bullet Level 5</a:t>
            </a:r>
            <a:endParaRPr lang="en-US" noProof="0" dirty="0"/>
          </a:p>
        </p:txBody>
      </p:sp>
      <p:sp>
        <p:nvSpPr>
          <p:cNvPr id="15" name="Foliennummernplatzhalter 5"/>
          <p:cNvSpPr txBox="1">
            <a:spLocks/>
          </p:cNvSpPr>
          <p:nvPr userDrawn="1"/>
        </p:nvSpPr>
        <p:spPr>
          <a:xfrm>
            <a:off x="6670427" y="6541961"/>
            <a:ext cx="2230685" cy="365125"/>
          </a:xfrm>
          <a:prstGeom prst="rect">
            <a:avLst/>
          </a:prstGeom>
        </p:spPr>
        <p:txBody>
          <a:bodyPr vert="horz" lIns="91440" tIns="45720" rIns="91440" bIns="45720" rtlCol="0" anchor="ctr"/>
          <a:lstStyle>
            <a:defPPr>
              <a:defRPr lang="de-DE"/>
            </a:defPPr>
            <a:lvl1pPr marL="0" algn="r" defTabSz="457200" rtl="0" eaLnBrk="1" latinLnBrk="0" hangingPunct="1">
              <a:defRPr sz="900" b="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C148387-5660-2345-A66D-DF280F612EC3}" type="slidenum">
              <a:rPr lang="en-US" b="1" smtClean="0">
                <a:latin typeface="Arial"/>
              </a:rPr>
              <a:pPr/>
              <a:t>‹#›</a:t>
            </a:fld>
            <a:endParaRPr lang="en-US" dirty="0">
              <a:latin typeface="Arial"/>
            </a:endParaRPr>
          </a:p>
        </p:txBody>
      </p:sp>
      <p:sp>
        <p:nvSpPr>
          <p:cNvPr id="11" name="Rechteck 10"/>
          <p:cNvSpPr/>
          <p:nvPr userDrawn="1"/>
        </p:nvSpPr>
        <p:spPr>
          <a:xfrm>
            <a:off x="-4395" y="309153"/>
            <a:ext cx="72000" cy="86754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9" name="Bild 8"/>
          <p:cNvPicPr>
            <a:picLocks noChangeAspect="1"/>
          </p:cNvPicPr>
          <p:nvPr userDrawn="1"/>
        </p:nvPicPr>
        <p:blipFill>
          <a:blip r:embed="rId2"/>
          <a:stretch>
            <a:fillRect/>
          </a:stretch>
        </p:blipFill>
        <p:spPr>
          <a:xfrm>
            <a:off x="548106" y="6660922"/>
            <a:ext cx="1077200" cy="130005"/>
          </a:xfrm>
          <a:prstGeom prst="rect">
            <a:avLst/>
          </a:prstGeom>
        </p:spPr>
      </p:pic>
    </p:spTree>
    <p:extLst>
      <p:ext uri="{BB962C8B-B14F-4D97-AF65-F5344CB8AC3E}">
        <p14:creationId xmlns:p14="http://schemas.microsoft.com/office/powerpoint/2010/main" val="1839218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5" name="Rechteck 14"/>
          <p:cNvSpPr/>
          <p:nvPr userDrawn="1"/>
        </p:nvSpPr>
        <p:spPr>
          <a:xfrm>
            <a:off x="0" y="6606058"/>
            <a:ext cx="9144000" cy="252000"/>
          </a:xfrm>
          <a:prstGeom prst="rect">
            <a:avLst/>
          </a:prstGeom>
          <a:solidFill>
            <a:srgbClr val="00AEEF"/>
          </a:solidFill>
          <a:ln>
            <a:solidFill>
              <a:srgbClr val="00AEE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2" name="Titel 1"/>
          <p:cNvSpPr>
            <a:spLocks noGrp="1"/>
          </p:cNvSpPr>
          <p:nvPr>
            <p:ph type="title" hasCustomPrompt="1"/>
          </p:nvPr>
        </p:nvSpPr>
        <p:spPr>
          <a:xfrm>
            <a:off x="408354" y="334800"/>
            <a:ext cx="6820063" cy="820615"/>
          </a:xfrm>
        </p:spPr>
        <p:txBody>
          <a:bodyPr>
            <a:normAutofit/>
          </a:bodyPr>
          <a:lstStyle>
            <a:lvl1pPr>
              <a:defRPr sz="2500" b="1" i="0" kern="0" cap="all" spc="100">
                <a:solidFill>
                  <a:srgbClr val="00AEF0"/>
                </a:solidFill>
              </a:defRPr>
            </a:lvl1pPr>
          </a:lstStyle>
          <a:p>
            <a:r>
              <a:rPr lang="en-US" noProof="0" dirty="0" smtClean="0"/>
              <a:t>Click to edit title</a:t>
            </a:r>
            <a:endParaRPr lang="en-US" noProof="1"/>
          </a:p>
        </p:txBody>
      </p:sp>
      <p:sp>
        <p:nvSpPr>
          <p:cNvPr id="18" name="Foliennummernplatzhalter 5"/>
          <p:cNvSpPr txBox="1">
            <a:spLocks/>
          </p:cNvSpPr>
          <p:nvPr userDrawn="1"/>
        </p:nvSpPr>
        <p:spPr>
          <a:xfrm>
            <a:off x="6670427" y="6541961"/>
            <a:ext cx="2230685" cy="365125"/>
          </a:xfrm>
          <a:prstGeom prst="rect">
            <a:avLst/>
          </a:prstGeom>
        </p:spPr>
        <p:txBody>
          <a:bodyPr vert="horz" lIns="91440" tIns="45720" rIns="91440" bIns="45720" rtlCol="0" anchor="ctr"/>
          <a:lstStyle>
            <a:defPPr>
              <a:defRPr lang="de-DE"/>
            </a:defPPr>
            <a:lvl1pPr marL="0" algn="r" defTabSz="457200" rtl="0" eaLnBrk="1" latinLnBrk="0" hangingPunct="1">
              <a:defRPr sz="900" b="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C148387-5660-2345-A66D-DF280F612EC3}" type="slidenum">
              <a:rPr lang="en-US" b="1" smtClean="0">
                <a:latin typeface="Arial"/>
              </a:rPr>
              <a:pPr/>
              <a:t>‹#›</a:t>
            </a:fld>
            <a:endParaRPr lang="en-US" dirty="0">
              <a:latin typeface="Arial"/>
            </a:endParaRPr>
          </a:p>
        </p:txBody>
      </p:sp>
      <p:sp>
        <p:nvSpPr>
          <p:cNvPr id="7" name="Rechteck 6"/>
          <p:cNvSpPr/>
          <p:nvPr userDrawn="1"/>
        </p:nvSpPr>
        <p:spPr>
          <a:xfrm>
            <a:off x="-4395" y="309153"/>
            <a:ext cx="72000" cy="86754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Bild 7"/>
          <p:cNvPicPr>
            <a:picLocks noChangeAspect="1"/>
          </p:cNvPicPr>
          <p:nvPr userDrawn="1"/>
        </p:nvPicPr>
        <p:blipFill>
          <a:blip r:embed="rId2"/>
          <a:stretch>
            <a:fillRect/>
          </a:stretch>
        </p:blipFill>
        <p:spPr>
          <a:xfrm>
            <a:off x="548106" y="6660922"/>
            <a:ext cx="1077200" cy="130005"/>
          </a:xfrm>
          <a:prstGeom prst="rect">
            <a:avLst/>
          </a:prstGeom>
        </p:spPr>
      </p:pic>
    </p:spTree>
    <p:extLst>
      <p:ext uri="{BB962C8B-B14F-4D97-AF65-F5344CB8AC3E}">
        <p14:creationId xmlns:p14="http://schemas.microsoft.com/office/powerpoint/2010/main" val="186276071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15" name="Rechteck 14"/>
          <p:cNvSpPr/>
          <p:nvPr userDrawn="1"/>
        </p:nvSpPr>
        <p:spPr>
          <a:xfrm>
            <a:off x="0" y="6606058"/>
            <a:ext cx="9144000" cy="252000"/>
          </a:xfrm>
          <a:prstGeom prst="rect">
            <a:avLst/>
          </a:prstGeom>
          <a:solidFill>
            <a:srgbClr val="00AEEF"/>
          </a:solidFill>
          <a:ln>
            <a:solidFill>
              <a:srgbClr val="00AEE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14" name="Foliennummernplatzhalter 5"/>
          <p:cNvSpPr txBox="1">
            <a:spLocks/>
          </p:cNvSpPr>
          <p:nvPr userDrawn="1"/>
        </p:nvSpPr>
        <p:spPr>
          <a:xfrm>
            <a:off x="6670427" y="6541961"/>
            <a:ext cx="2230685" cy="365125"/>
          </a:xfrm>
          <a:prstGeom prst="rect">
            <a:avLst/>
          </a:prstGeom>
        </p:spPr>
        <p:txBody>
          <a:bodyPr vert="horz" lIns="91440" tIns="45720" rIns="91440" bIns="45720" rtlCol="0" anchor="ctr"/>
          <a:lstStyle>
            <a:defPPr>
              <a:defRPr lang="de-DE"/>
            </a:defPPr>
            <a:lvl1pPr marL="0" algn="r" defTabSz="457200" rtl="0" eaLnBrk="1" latinLnBrk="0" hangingPunct="1">
              <a:defRPr sz="900" b="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C148387-5660-2345-A66D-DF280F612EC3}" type="slidenum">
              <a:rPr lang="en-US" b="1" smtClean="0">
                <a:latin typeface="Arial"/>
              </a:rPr>
              <a:pPr/>
              <a:t>‹#›</a:t>
            </a:fld>
            <a:endParaRPr lang="en-US" dirty="0">
              <a:latin typeface="Arial"/>
            </a:endParaRPr>
          </a:p>
        </p:txBody>
      </p:sp>
      <p:pic>
        <p:nvPicPr>
          <p:cNvPr id="5" name="Bild 4"/>
          <p:cNvPicPr>
            <a:picLocks noChangeAspect="1"/>
          </p:cNvPicPr>
          <p:nvPr userDrawn="1"/>
        </p:nvPicPr>
        <p:blipFill>
          <a:blip r:embed="rId2"/>
          <a:stretch>
            <a:fillRect/>
          </a:stretch>
        </p:blipFill>
        <p:spPr>
          <a:xfrm>
            <a:off x="548106" y="6660922"/>
            <a:ext cx="1077200" cy="130005"/>
          </a:xfrm>
          <a:prstGeom prst="rect">
            <a:avLst/>
          </a:prstGeom>
        </p:spPr>
      </p:pic>
    </p:spTree>
    <p:extLst>
      <p:ext uri="{BB962C8B-B14F-4D97-AF65-F5344CB8AC3E}">
        <p14:creationId xmlns:p14="http://schemas.microsoft.com/office/powerpoint/2010/main" val="3580692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0" name="Bildplatzhalter 11"/>
          <p:cNvSpPr>
            <a:spLocks noGrp="1"/>
          </p:cNvSpPr>
          <p:nvPr>
            <p:ph type="pic" sz="quarter" idx="16"/>
          </p:nvPr>
        </p:nvSpPr>
        <p:spPr>
          <a:xfrm>
            <a:off x="-361" y="1392237"/>
            <a:ext cx="8387999" cy="4751999"/>
          </a:xfrm>
          <a:solidFill>
            <a:schemeClr val="accent1">
              <a:lumMod val="20000"/>
              <a:lumOff val="80000"/>
            </a:schemeClr>
          </a:solidFill>
        </p:spPr>
        <p:txBody>
          <a:bodyPr/>
          <a:lstStyle/>
          <a:p>
            <a:endParaRPr lang="en-GB" dirty="0"/>
          </a:p>
        </p:txBody>
      </p:sp>
      <p:sp>
        <p:nvSpPr>
          <p:cNvPr id="2" name="Titel 1"/>
          <p:cNvSpPr>
            <a:spLocks noGrp="1"/>
          </p:cNvSpPr>
          <p:nvPr>
            <p:ph type="ctrTitle" hasCustomPrompt="1"/>
          </p:nvPr>
        </p:nvSpPr>
        <p:spPr>
          <a:xfrm>
            <a:off x="0" y="2012950"/>
            <a:ext cx="6587999" cy="1620000"/>
          </a:xfrm>
          <a:solidFill>
            <a:schemeClr val="accent1">
              <a:alpha val="95000"/>
            </a:schemeClr>
          </a:solidFill>
          <a:ln>
            <a:noFill/>
          </a:ln>
        </p:spPr>
        <p:txBody>
          <a:bodyPr lIns="540000" tIns="180000" rIns="180000" bIns="180000" anchor="ctr" anchorCtr="0">
            <a:noAutofit/>
          </a:bodyPr>
          <a:lstStyle>
            <a:lvl1pPr>
              <a:lnSpc>
                <a:spcPct val="100000"/>
              </a:lnSpc>
              <a:defRPr sz="3200" b="1" cap="none" spc="100" baseline="0">
                <a:solidFill>
                  <a:schemeClr val="bg1"/>
                </a:solidFill>
              </a:defRPr>
            </a:lvl1pPr>
          </a:lstStyle>
          <a:p>
            <a:r>
              <a:rPr lang="en-US" noProof="0" dirty="0" smtClean="0"/>
              <a:t>Click to edit title</a:t>
            </a:r>
            <a:endParaRPr lang="en-US" noProof="0" dirty="0"/>
          </a:p>
        </p:txBody>
      </p:sp>
      <p:sp>
        <p:nvSpPr>
          <p:cNvPr id="3" name="Untertitel 2"/>
          <p:cNvSpPr>
            <a:spLocks noGrp="1"/>
          </p:cNvSpPr>
          <p:nvPr>
            <p:ph type="subTitle" idx="1" hasCustomPrompt="1"/>
          </p:nvPr>
        </p:nvSpPr>
        <p:spPr>
          <a:xfrm>
            <a:off x="0" y="3695375"/>
            <a:ext cx="6587999" cy="429166"/>
          </a:xfrm>
          <a:solidFill>
            <a:schemeClr val="accent1">
              <a:alpha val="95000"/>
            </a:schemeClr>
          </a:solidFill>
          <a:ln>
            <a:noFill/>
          </a:ln>
        </p:spPr>
        <p:txBody>
          <a:bodyPr lIns="540000" tIns="180000" rIns="180000" bIns="180000" anchor="ctr" anchorCtr="0">
            <a:noAutofit/>
          </a:bodyPr>
          <a:lstStyle>
            <a:lvl1pPr marL="0" indent="0" algn="l">
              <a:buNone/>
              <a:defRPr sz="1300" b="1" cap="all" spc="1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Click to edit subtitle</a:t>
            </a:r>
            <a:endParaRPr lang="en-US" noProof="0" dirty="0"/>
          </a:p>
        </p:txBody>
      </p:sp>
      <p:sp>
        <p:nvSpPr>
          <p:cNvPr id="5" name="Rechteck 4"/>
          <p:cNvSpPr/>
          <p:nvPr userDrawn="1"/>
        </p:nvSpPr>
        <p:spPr>
          <a:xfrm>
            <a:off x="9071999" y="2028298"/>
            <a:ext cx="72000" cy="1620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Bildplatzhalter 6"/>
          <p:cNvSpPr>
            <a:spLocks noGrp="1"/>
          </p:cNvSpPr>
          <p:nvPr>
            <p:ph type="pic" sz="quarter" idx="10"/>
          </p:nvPr>
        </p:nvSpPr>
        <p:spPr>
          <a:xfrm>
            <a:off x="6736632" y="4553185"/>
            <a:ext cx="2047005" cy="1981202"/>
          </a:xfrm>
          <a:solidFill>
            <a:schemeClr val="accent1">
              <a:lumMod val="40000"/>
              <a:lumOff val="60000"/>
            </a:schemeClr>
          </a:solidFill>
          <a:ln w="63500">
            <a:solidFill>
              <a:schemeClr val="bg1"/>
            </a:solidFill>
          </a:ln>
        </p:spPr>
        <p:txBody>
          <a:bodyPr/>
          <a:lstStyle>
            <a:lvl1pPr>
              <a:defRPr>
                <a:ln>
                  <a:noFill/>
                </a:ln>
                <a:solidFill>
                  <a:srgbClr val="000000"/>
                </a:solidFill>
              </a:defRPr>
            </a:lvl1pPr>
          </a:lstStyle>
          <a:p>
            <a:endParaRPr lang="en-GB" dirty="0"/>
          </a:p>
        </p:txBody>
      </p:sp>
      <p:pic>
        <p:nvPicPr>
          <p:cNvPr id="8" name="Bild 7"/>
          <p:cNvPicPr>
            <a:picLocks noChangeAspect="1"/>
          </p:cNvPicPr>
          <p:nvPr userDrawn="1"/>
        </p:nvPicPr>
        <p:blipFill>
          <a:blip r:embed="rId2"/>
          <a:stretch>
            <a:fillRect/>
          </a:stretch>
        </p:blipFill>
        <p:spPr>
          <a:xfrm>
            <a:off x="534080" y="6331197"/>
            <a:ext cx="1436458" cy="181173"/>
          </a:xfrm>
          <a:prstGeom prst="rect">
            <a:avLst/>
          </a:prstGeom>
        </p:spPr>
      </p:pic>
    </p:spTree>
    <p:extLst>
      <p:ext uri="{BB962C8B-B14F-4D97-AF65-F5344CB8AC3E}">
        <p14:creationId xmlns:p14="http://schemas.microsoft.com/office/powerpoint/2010/main" val="3953477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0" name="Bildplatzhalter 11"/>
          <p:cNvSpPr>
            <a:spLocks noGrp="1"/>
          </p:cNvSpPr>
          <p:nvPr>
            <p:ph type="pic" sz="quarter" idx="16"/>
          </p:nvPr>
        </p:nvSpPr>
        <p:spPr>
          <a:xfrm>
            <a:off x="-362" y="1392237"/>
            <a:ext cx="8450096" cy="4797837"/>
          </a:xfrm>
          <a:solidFill>
            <a:schemeClr val="accent1">
              <a:lumMod val="20000"/>
              <a:lumOff val="80000"/>
            </a:schemeClr>
          </a:solidFill>
        </p:spPr>
        <p:txBody>
          <a:bodyPr/>
          <a:lstStyle/>
          <a:p>
            <a:endParaRPr lang="en-GB" dirty="0"/>
          </a:p>
        </p:txBody>
      </p:sp>
      <p:sp>
        <p:nvSpPr>
          <p:cNvPr id="2" name="Titel 1"/>
          <p:cNvSpPr>
            <a:spLocks noGrp="1"/>
          </p:cNvSpPr>
          <p:nvPr>
            <p:ph type="ctrTitle" hasCustomPrompt="1"/>
          </p:nvPr>
        </p:nvSpPr>
        <p:spPr>
          <a:xfrm>
            <a:off x="0" y="2187575"/>
            <a:ext cx="6011333" cy="1634066"/>
          </a:xfrm>
          <a:solidFill>
            <a:schemeClr val="accent1">
              <a:alpha val="95000"/>
            </a:schemeClr>
          </a:solidFill>
          <a:ln>
            <a:noFill/>
          </a:ln>
        </p:spPr>
        <p:txBody>
          <a:bodyPr lIns="720000" tIns="180000" rIns="180000" bIns="180000" anchor="ctr" anchorCtr="0">
            <a:noAutofit/>
          </a:bodyPr>
          <a:lstStyle>
            <a:lvl1pPr>
              <a:lnSpc>
                <a:spcPct val="100000"/>
              </a:lnSpc>
              <a:defRPr sz="3200" b="1" cap="none" spc="100" baseline="0">
                <a:solidFill>
                  <a:schemeClr val="bg1"/>
                </a:solidFill>
              </a:defRPr>
            </a:lvl1pPr>
          </a:lstStyle>
          <a:p>
            <a:r>
              <a:rPr lang="en-US" noProof="0" dirty="0" smtClean="0"/>
              <a:t>Click to edit title</a:t>
            </a:r>
            <a:endParaRPr lang="en-US" noProof="0" dirty="0"/>
          </a:p>
        </p:txBody>
      </p:sp>
      <p:sp>
        <p:nvSpPr>
          <p:cNvPr id="3" name="Untertitel 2"/>
          <p:cNvSpPr>
            <a:spLocks noGrp="1"/>
          </p:cNvSpPr>
          <p:nvPr>
            <p:ph type="subTitle" idx="1" hasCustomPrompt="1"/>
          </p:nvPr>
        </p:nvSpPr>
        <p:spPr>
          <a:xfrm>
            <a:off x="0" y="3906825"/>
            <a:ext cx="6011333" cy="429166"/>
          </a:xfrm>
          <a:solidFill>
            <a:schemeClr val="accent1">
              <a:alpha val="95000"/>
            </a:schemeClr>
          </a:solidFill>
          <a:ln>
            <a:noFill/>
          </a:ln>
        </p:spPr>
        <p:txBody>
          <a:bodyPr lIns="720000" tIns="180000" rIns="180000" bIns="180000" anchor="ctr" anchorCtr="0">
            <a:noAutofit/>
          </a:bodyPr>
          <a:lstStyle>
            <a:lvl1pPr marL="0" indent="0" algn="l">
              <a:buNone/>
              <a:defRPr sz="1400" cap="all" spc="1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Click to edit subtitle</a:t>
            </a:r>
            <a:endParaRPr lang="en-US" noProof="0" dirty="0"/>
          </a:p>
        </p:txBody>
      </p:sp>
      <p:sp>
        <p:nvSpPr>
          <p:cNvPr id="5" name="Rechteck 4"/>
          <p:cNvSpPr/>
          <p:nvPr userDrawn="1"/>
        </p:nvSpPr>
        <p:spPr>
          <a:xfrm>
            <a:off x="9071999" y="2202923"/>
            <a:ext cx="72000" cy="1620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7" name="Bildplatzhalter 6"/>
          <p:cNvSpPr>
            <a:spLocks noGrp="1"/>
          </p:cNvSpPr>
          <p:nvPr>
            <p:ph type="pic" sz="quarter" idx="10"/>
          </p:nvPr>
        </p:nvSpPr>
        <p:spPr>
          <a:xfrm>
            <a:off x="6628398" y="4467243"/>
            <a:ext cx="2155240" cy="2085958"/>
          </a:xfrm>
          <a:solidFill>
            <a:schemeClr val="accent1">
              <a:lumMod val="40000"/>
              <a:lumOff val="60000"/>
            </a:schemeClr>
          </a:solidFill>
          <a:ln w="63500">
            <a:solidFill>
              <a:schemeClr val="bg1"/>
            </a:solidFill>
          </a:ln>
        </p:spPr>
        <p:txBody>
          <a:bodyPr/>
          <a:lstStyle>
            <a:lvl1pPr>
              <a:defRPr>
                <a:ln>
                  <a:noFill/>
                </a:ln>
                <a:solidFill>
                  <a:srgbClr val="000000"/>
                </a:solidFill>
              </a:defRPr>
            </a:lvl1pPr>
          </a:lstStyle>
          <a:p>
            <a:endParaRPr lang="en-GB" dirty="0"/>
          </a:p>
        </p:txBody>
      </p:sp>
      <p:sp>
        <p:nvSpPr>
          <p:cNvPr id="17" name="Textplatzhalter 11"/>
          <p:cNvSpPr>
            <a:spLocks noGrp="1"/>
          </p:cNvSpPr>
          <p:nvPr>
            <p:ph type="body" sz="quarter" idx="14"/>
          </p:nvPr>
        </p:nvSpPr>
        <p:spPr>
          <a:xfrm>
            <a:off x="719999" y="334965"/>
            <a:ext cx="6698918" cy="369332"/>
          </a:xfrm>
        </p:spPr>
        <p:txBody>
          <a:bodyPr wrap="square" lIns="0" tIns="0" rIns="0" bIns="0">
            <a:spAutoFit/>
          </a:bodyPr>
          <a:lstStyle>
            <a:lvl1pPr marL="0" indent="0">
              <a:buNone/>
              <a:defRPr sz="2400" b="1">
                <a:solidFill>
                  <a:schemeClr val="accent1"/>
                </a:solidFill>
              </a:defRPr>
            </a:lvl1pPr>
          </a:lstStyle>
          <a:p>
            <a:pPr lvl="0"/>
            <a:r>
              <a:rPr lang="de-DE" dirty="0" smtClean="0"/>
              <a:t>Mastertextformat bearbeiten</a:t>
            </a:r>
          </a:p>
        </p:txBody>
      </p:sp>
    </p:spTree>
    <p:extLst>
      <p:ext uri="{BB962C8B-B14F-4D97-AF65-F5344CB8AC3E}">
        <p14:creationId xmlns:p14="http://schemas.microsoft.com/office/powerpoint/2010/main" val="398043665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08355" y="173776"/>
            <a:ext cx="6820876" cy="820615"/>
          </a:xfrm>
          <a:prstGeom prst="rect">
            <a:avLst/>
          </a:prstGeom>
        </p:spPr>
        <p:txBody>
          <a:bodyPr vert="horz" lIns="91440" tIns="45720" rIns="91440" bIns="45720" rtlCol="0" anchor="ctr">
            <a:normAutofit/>
          </a:bodyPr>
          <a:lstStyle/>
          <a:p>
            <a:r>
              <a:rPr lang="en-US" noProof="0" dirty="0" err="1" smtClean="0"/>
              <a:t>Mastertitelformat</a:t>
            </a:r>
            <a:r>
              <a:rPr lang="en-US" noProof="0" dirty="0" smtClean="0"/>
              <a:t> </a:t>
            </a:r>
            <a:r>
              <a:rPr lang="en-US" noProof="0" dirty="0" err="1" smtClean="0"/>
              <a:t>bearbeiten</a:t>
            </a:r>
            <a:endParaRPr lang="en-US" noProof="0" dirty="0"/>
          </a:p>
        </p:txBody>
      </p:sp>
      <p:sp>
        <p:nvSpPr>
          <p:cNvPr id="3" name="Textplatzhalter 2"/>
          <p:cNvSpPr>
            <a:spLocks noGrp="1"/>
          </p:cNvSpPr>
          <p:nvPr>
            <p:ph type="body" idx="1"/>
          </p:nvPr>
        </p:nvSpPr>
        <p:spPr>
          <a:xfrm>
            <a:off x="408354" y="1981200"/>
            <a:ext cx="8305433" cy="4144963"/>
          </a:xfrm>
          <a:prstGeom prst="rect">
            <a:avLst/>
          </a:prstGeom>
        </p:spPr>
        <p:txBody>
          <a:bodyPr vert="horz" lIns="91440" tIns="45720" rIns="91440" bIns="45720" rtlCol="0">
            <a:normAutofit/>
          </a:bodyPr>
          <a:lstStyle/>
          <a:p>
            <a:pPr lvl="0"/>
            <a:r>
              <a:rPr lang="en-US" noProof="0" dirty="0" err="1" smtClean="0"/>
              <a:t>Mastertextformat</a:t>
            </a:r>
            <a:r>
              <a:rPr lang="en-US" noProof="0" dirty="0" smtClean="0"/>
              <a:t> </a:t>
            </a:r>
            <a:r>
              <a:rPr lang="en-US" noProof="0" dirty="0" err="1" smtClean="0"/>
              <a:t>bearbeiten</a:t>
            </a:r>
            <a:endParaRPr lang="en-US" noProof="0" dirty="0" smtClean="0"/>
          </a:p>
          <a:p>
            <a:pPr lvl="1"/>
            <a:r>
              <a:rPr lang="en-US" noProof="0" dirty="0" err="1" smtClean="0"/>
              <a:t>Zweite</a:t>
            </a:r>
            <a:r>
              <a:rPr lang="en-US" noProof="0" dirty="0" smtClean="0"/>
              <a:t> </a:t>
            </a:r>
            <a:r>
              <a:rPr lang="en-US" noProof="0" dirty="0" err="1" smtClean="0"/>
              <a:t>Ebene</a:t>
            </a:r>
            <a:endParaRPr lang="en-US" noProof="0" dirty="0" smtClean="0"/>
          </a:p>
          <a:p>
            <a:pPr lvl="2"/>
            <a:r>
              <a:rPr lang="en-US" noProof="0" dirty="0" err="1" smtClean="0"/>
              <a:t>Dritte</a:t>
            </a:r>
            <a:r>
              <a:rPr lang="en-US" noProof="0" dirty="0" smtClean="0"/>
              <a:t> </a:t>
            </a:r>
            <a:r>
              <a:rPr lang="en-US" noProof="0" dirty="0" err="1" smtClean="0"/>
              <a:t>Ebene</a:t>
            </a:r>
            <a:endParaRPr lang="en-US" noProof="0" dirty="0" smtClean="0"/>
          </a:p>
          <a:p>
            <a:pPr lvl="3"/>
            <a:r>
              <a:rPr lang="en-US" noProof="0" dirty="0" err="1" smtClean="0"/>
              <a:t>Vierte</a:t>
            </a:r>
            <a:r>
              <a:rPr lang="en-US" noProof="0" dirty="0" smtClean="0"/>
              <a:t> </a:t>
            </a:r>
            <a:r>
              <a:rPr lang="en-US" noProof="0" dirty="0" err="1" smtClean="0"/>
              <a:t>Ebene</a:t>
            </a:r>
            <a:endParaRPr lang="en-US" noProof="0" dirty="0" smtClean="0"/>
          </a:p>
          <a:p>
            <a:pPr lvl="4"/>
            <a:r>
              <a:rPr lang="en-US" noProof="0" dirty="0" err="1" smtClean="0"/>
              <a:t>Fünfte</a:t>
            </a:r>
            <a:r>
              <a:rPr lang="en-US" noProof="0" dirty="0" smtClean="0"/>
              <a:t> </a:t>
            </a:r>
            <a:r>
              <a:rPr lang="en-US" noProof="0" dirty="0" err="1" smtClean="0"/>
              <a:t>Ebene</a:t>
            </a:r>
            <a:endParaRPr lang="en-US" noProof="0" dirty="0"/>
          </a:p>
        </p:txBody>
      </p:sp>
      <p:pic>
        <p:nvPicPr>
          <p:cNvPr id="4" name="Bild 3" descr="IWA_LOGO_white_background_RGB.eps"/>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746888" y="397527"/>
            <a:ext cx="1036750" cy="741775"/>
          </a:xfrm>
          <a:prstGeom prst="rect">
            <a:avLst/>
          </a:prstGeom>
        </p:spPr>
      </p:pic>
    </p:spTree>
    <p:extLst>
      <p:ext uri="{BB962C8B-B14F-4D97-AF65-F5344CB8AC3E}">
        <p14:creationId xmlns:p14="http://schemas.microsoft.com/office/powerpoint/2010/main" val="3463164228"/>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54" r:id="rId3"/>
    <p:sldLayoutId id="2147483655" r:id="rId4"/>
    <p:sldLayoutId id="2147483659" r:id="rId5"/>
    <p:sldLayoutId id="2147483660" r:id="rId6"/>
  </p:sldLayoutIdLst>
  <p:hf sldNum="0" hdr="0" ftr="0"/>
  <p:txStyles>
    <p:titleStyle>
      <a:lvl1pPr algn="l" defTabSz="457200" rtl="0" eaLnBrk="1" latinLnBrk="0" hangingPunct="1">
        <a:spcBef>
          <a:spcPct val="0"/>
        </a:spcBef>
        <a:buNone/>
        <a:defRPr sz="3200" kern="1200">
          <a:solidFill>
            <a:srgbClr val="00AEF0"/>
          </a:solidFill>
          <a:latin typeface="Arial"/>
          <a:ea typeface="+mj-ea"/>
          <a:cs typeface="+mj-cs"/>
        </a:defRPr>
      </a:lvl1pPr>
    </p:titleStyle>
    <p:bodyStyle>
      <a:lvl1pPr marL="271463" indent="-271463" algn="l" defTabSz="457200" rtl="0" eaLnBrk="1" latinLnBrk="0" hangingPunct="1">
        <a:spcBef>
          <a:spcPct val="20000"/>
        </a:spcBef>
        <a:buClr>
          <a:schemeClr val="accent1"/>
        </a:buClr>
        <a:buFont typeface="Arial"/>
        <a:buChar char="•"/>
        <a:defRPr sz="2400" kern="1200">
          <a:solidFill>
            <a:srgbClr val="414646"/>
          </a:solidFill>
          <a:latin typeface="Arial"/>
          <a:ea typeface="+mn-ea"/>
          <a:cs typeface="+mn-cs"/>
        </a:defRPr>
      </a:lvl1pPr>
      <a:lvl2pPr marL="536575" indent="-273050" algn="l" defTabSz="457200" rtl="0" eaLnBrk="1" latinLnBrk="0" hangingPunct="1">
        <a:spcBef>
          <a:spcPct val="20000"/>
        </a:spcBef>
        <a:buClr>
          <a:schemeClr val="accent1"/>
        </a:buClr>
        <a:buFont typeface="Arial"/>
        <a:buChar char="•"/>
        <a:defRPr sz="2000" kern="1200">
          <a:solidFill>
            <a:srgbClr val="414646"/>
          </a:solidFill>
          <a:latin typeface="Arial"/>
          <a:ea typeface="+mn-ea"/>
          <a:cs typeface="+mn-cs"/>
        </a:defRPr>
      </a:lvl2pPr>
      <a:lvl3pPr marL="811213" indent="-274638" algn="l" defTabSz="457200" rtl="0" eaLnBrk="1" latinLnBrk="0" hangingPunct="1">
        <a:spcBef>
          <a:spcPct val="20000"/>
        </a:spcBef>
        <a:buClr>
          <a:schemeClr val="accent1"/>
        </a:buClr>
        <a:buFont typeface="Arial"/>
        <a:buChar char="•"/>
        <a:tabLst/>
        <a:defRPr sz="1800" kern="1200">
          <a:solidFill>
            <a:srgbClr val="414646"/>
          </a:solidFill>
          <a:latin typeface="Arial"/>
          <a:ea typeface="+mn-ea"/>
          <a:cs typeface="+mn-cs"/>
        </a:defRPr>
      </a:lvl3pPr>
      <a:lvl4pPr marL="1074738" indent="-263525" algn="l" defTabSz="457200" rtl="0" eaLnBrk="1" latinLnBrk="0" hangingPunct="1">
        <a:spcBef>
          <a:spcPct val="20000"/>
        </a:spcBef>
        <a:buClr>
          <a:schemeClr val="accent1"/>
        </a:buClr>
        <a:buFont typeface="Arial"/>
        <a:buChar char="•"/>
        <a:defRPr sz="1600" kern="1200">
          <a:solidFill>
            <a:srgbClr val="414646"/>
          </a:solidFill>
          <a:latin typeface="Arial"/>
          <a:ea typeface="+mn-ea"/>
          <a:cs typeface="+mn-cs"/>
        </a:defRPr>
      </a:lvl4pPr>
      <a:lvl5pPr marL="1347788" indent="-273050" algn="l" defTabSz="457200" rtl="0" eaLnBrk="1" latinLnBrk="0" hangingPunct="1">
        <a:spcBef>
          <a:spcPct val="20000"/>
        </a:spcBef>
        <a:buClr>
          <a:schemeClr val="accent1"/>
        </a:buClr>
        <a:buFont typeface="Arial"/>
        <a:buChar char="•"/>
        <a:defRPr sz="1600" kern="1200">
          <a:solidFill>
            <a:srgbClr val="414646"/>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2.wmv"/><Relationship Id="rId7" Type="http://schemas.openxmlformats.org/officeDocument/2006/relationships/image" Target="../media/image14.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notesSlide" Target="../notesSlides/notesSlide9.xml"/><Relationship Id="rId5" Type="http://schemas.openxmlformats.org/officeDocument/2006/relationships/slideLayout" Target="../slideLayouts/slideLayout3.xml"/><Relationship Id="rId4" Type="http://schemas.openxmlformats.org/officeDocument/2006/relationships/video" Target="../media/media2.wmv"/><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289161" y="5237747"/>
            <a:ext cx="6136105" cy="1096377"/>
          </a:xfrm>
          <a:noFill/>
        </p:spPr>
        <p:txBody>
          <a:bodyPr/>
          <a:lstStyle/>
          <a:p>
            <a:r>
              <a:rPr lang="en-US" b="1" dirty="0" smtClean="0">
                <a:solidFill>
                  <a:schemeClr val="tx1"/>
                </a:solidFill>
              </a:rPr>
              <a:t>Chloe </a:t>
            </a:r>
            <a:r>
              <a:rPr lang="en-US" b="1" dirty="0" err="1" smtClean="0">
                <a:solidFill>
                  <a:schemeClr val="tx1"/>
                </a:solidFill>
              </a:rPr>
              <a:t>Menhinick</a:t>
            </a:r>
            <a:r>
              <a:rPr lang="en-US" b="1" dirty="0" smtClean="0">
                <a:solidFill>
                  <a:schemeClr val="tx1"/>
                </a:solidFill>
              </a:rPr>
              <a:t>  </a:t>
            </a:r>
          </a:p>
          <a:p>
            <a:r>
              <a:rPr lang="en-US" b="1" dirty="0" smtClean="0">
                <a:solidFill>
                  <a:schemeClr val="tx1"/>
                </a:solidFill>
              </a:rPr>
              <a:t>International Water Association</a:t>
            </a:r>
          </a:p>
          <a:p>
            <a:r>
              <a:rPr lang="en-US" cap="none" dirty="0" smtClean="0">
                <a:solidFill>
                  <a:schemeClr val="tx1"/>
                </a:solidFill>
              </a:rPr>
              <a:t>UIA European Round Table, November 2016</a:t>
            </a:r>
            <a:r>
              <a:rPr lang="en-US" cap="none" dirty="0" smtClean="0"/>
              <a:t>, </a:t>
            </a:r>
            <a:r>
              <a:rPr lang="en-US" dirty="0" smtClean="0"/>
              <a:t>Monaco</a:t>
            </a:r>
            <a:endParaRPr lang="en-US" dirty="0"/>
          </a:p>
        </p:txBody>
      </p:sp>
      <p:sp>
        <p:nvSpPr>
          <p:cNvPr id="18" name="Textplatzhalter 17"/>
          <p:cNvSpPr>
            <a:spLocks noGrp="1"/>
          </p:cNvSpPr>
          <p:nvPr>
            <p:ph type="body" sz="quarter" idx="14"/>
          </p:nvPr>
        </p:nvSpPr>
        <p:spPr>
          <a:xfrm>
            <a:off x="368300" y="1689984"/>
            <a:ext cx="8445500" cy="3508653"/>
          </a:xfrm>
          <a:solidFill>
            <a:schemeClr val="accent1"/>
          </a:solidFill>
          <a:ln>
            <a:solidFill>
              <a:schemeClr val="accent1"/>
            </a:solidFill>
          </a:ln>
        </p:spPr>
        <p:txBody>
          <a:bodyPr/>
          <a:lstStyle/>
          <a:p>
            <a:pPr algn="ctr"/>
            <a:r>
              <a:rPr lang="en-US" sz="3600" dirty="0" smtClean="0">
                <a:solidFill>
                  <a:schemeClr val="bg1"/>
                </a:solidFill>
              </a:rPr>
              <a:t>Evolve or Die</a:t>
            </a:r>
          </a:p>
          <a:p>
            <a:pPr algn="ctr"/>
            <a:endParaRPr lang="en-US" sz="3600" i="1" dirty="0" smtClean="0">
              <a:solidFill>
                <a:schemeClr val="bg1"/>
              </a:solidFill>
            </a:endParaRPr>
          </a:p>
          <a:p>
            <a:pPr algn="ctr"/>
            <a:r>
              <a:rPr lang="en-US" sz="3600" i="1" dirty="0" smtClean="0">
                <a:solidFill>
                  <a:schemeClr val="bg1"/>
                </a:solidFill>
              </a:rPr>
              <a:t>The Changing </a:t>
            </a:r>
            <a:r>
              <a:rPr lang="en-US" sz="3600" i="1" dirty="0">
                <a:solidFill>
                  <a:schemeClr val="bg1"/>
                </a:solidFill>
              </a:rPr>
              <a:t>N</a:t>
            </a:r>
            <a:r>
              <a:rPr lang="en-US" sz="3600" i="1" dirty="0" smtClean="0">
                <a:solidFill>
                  <a:schemeClr val="bg1"/>
                </a:solidFill>
              </a:rPr>
              <a:t>ature of Associations in the Digital Landscape</a:t>
            </a:r>
          </a:p>
          <a:p>
            <a:pPr algn="ctr"/>
            <a:endParaRPr lang="en-GB" sz="2800" i="1" dirty="0">
              <a:solidFill>
                <a:schemeClr val="bg1"/>
              </a:solidFill>
            </a:endParaRPr>
          </a:p>
        </p:txBody>
      </p:sp>
    </p:spTree>
    <p:extLst>
      <p:ext uri="{BB962C8B-B14F-4D97-AF65-F5344CB8AC3E}">
        <p14:creationId xmlns:p14="http://schemas.microsoft.com/office/powerpoint/2010/main" val="127430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CREATING IWA CONNECT WASN’T PLAIN SAILING!</a:t>
            </a:r>
            <a:endParaRPr lang="en-US" dirty="0"/>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775" y="1253021"/>
            <a:ext cx="7424738" cy="5171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07315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Content Placeholder 33797"/>
          <p:cNvGrpSpPr>
            <a:grpSpLocks/>
          </p:cNvGrpSpPr>
          <p:nvPr/>
        </p:nvGrpSpPr>
        <p:grpSpPr bwMode="auto">
          <a:xfrm>
            <a:off x="1520485" y="1593851"/>
            <a:ext cx="6999047" cy="4318000"/>
            <a:chOff x="1498" y="987"/>
            <a:chExt cx="2611" cy="2720"/>
          </a:xfrm>
        </p:grpSpPr>
        <p:sp>
          <p:nvSpPr>
            <p:cNvPr id="5" name="_s1028"/>
            <p:cNvSpPr>
              <a:spLocks noChangeArrowheads="1" noTextEdit="1"/>
            </p:cNvSpPr>
            <p:nvPr/>
          </p:nvSpPr>
          <p:spPr bwMode="auto">
            <a:xfrm>
              <a:off x="1837" y="987"/>
              <a:ext cx="1935" cy="1935"/>
            </a:xfrm>
            <a:custGeom>
              <a:avLst/>
              <a:gdLst>
                <a:gd name="G0" fmla="+- -5242880 0 0"/>
                <a:gd name="G1" fmla="+- -8519680 0 0"/>
                <a:gd name="G2" fmla="+- -5242880 0 -8519680"/>
                <a:gd name="G3" fmla="+- 10800 0 0"/>
                <a:gd name="G4" fmla="+- 0 0 -5242880"/>
                <a:gd name="T0" fmla="*/ 360 256 1"/>
                <a:gd name="T1" fmla="*/ 0 256 1"/>
                <a:gd name="G5" fmla="+- G2 T0 T1"/>
                <a:gd name="G6" fmla="?: G2 G2 G5"/>
                <a:gd name="G7" fmla="+- 0 0 G6"/>
                <a:gd name="G8" fmla="+- 7200 0 0"/>
                <a:gd name="G9" fmla="+- 0 0 -8519680"/>
                <a:gd name="G10" fmla="+- 7200 0 2700"/>
                <a:gd name="G11" fmla="cos G10 -5242880"/>
                <a:gd name="G12" fmla="sin G10 -5242880"/>
                <a:gd name="G13" fmla="cos 13500 -5242880"/>
                <a:gd name="G14" fmla="sin 13500 -5242880"/>
                <a:gd name="G15" fmla="+- G11 10800 0"/>
                <a:gd name="G16" fmla="+- G12 10800 0"/>
                <a:gd name="G17" fmla="+- G13 10800 0"/>
                <a:gd name="G18" fmla="+- G14 10800 0"/>
                <a:gd name="G19" fmla="*/ 7200 1 2"/>
                <a:gd name="G20" fmla="+- G19 5400 0"/>
                <a:gd name="G21" fmla="cos G20 -5242880"/>
                <a:gd name="G22" fmla="sin G20 -5242880"/>
                <a:gd name="G23" fmla="+- G21 10800 0"/>
                <a:gd name="G24" fmla="+- G12 G23 G22"/>
                <a:gd name="G25" fmla="+- G22 G23 G11"/>
                <a:gd name="G26" fmla="cos 10800 -5242880"/>
                <a:gd name="G27" fmla="sin 10800 -5242880"/>
                <a:gd name="G28" fmla="cos 7200 -5242880"/>
                <a:gd name="G29" fmla="sin 7200 -5242880"/>
                <a:gd name="G30" fmla="+- G26 10800 0"/>
                <a:gd name="G31" fmla="+- G27 10800 0"/>
                <a:gd name="G32" fmla="+- G28 10800 0"/>
                <a:gd name="G33" fmla="+- G29 10800 0"/>
                <a:gd name="G34" fmla="+- G19 5400 0"/>
                <a:gd name="G35" fmla="cos G34 -8519680"/>
                <a:gd name="G36" fmla="sin G34 -8519680"/>
                <a:gd name="G37" fmla="+/ -8519680 -5242880 2"/>
                <a:gd name="T2" fmla="*/ 180 256 1"/>
                <a:gd name="T3" fmla="*/ 0 256 1"/>
                <a:gd name="G38" fmla="+- G37 T2 T3"/>
                <a:gd name="G39" fmla="?: G2 G37 G38"/>
                <a:gd name="G40" fmla="cos 10800 G39"/>
                <a:gd name="G41" fmla="sin 10800 G39"/>
                <a:gd name="G42" fmla="cos 7200 G39"/>
                <a:gd name="G43" fmla="sin 7200 G39"/>
                <a:gd name="G44" fmla="+- G40 10800 0"/>
                <a:gd name="G45" fmla="+- G41 10800 0"/>
                <a:gd name="G46" fmla="+- G42 10800 0"/>
                <a:gd name="G47" fmla="+- G43 10800 0"/>
                <a:gd name="G48" fmla="+- G35 10800 0"/>
                <a:gd name="G49" fmla="+- G36 10800 0"/>
                <a:gd name="T4" fmla="*/ 8004 w 21600"/>
                <a:gd name="T5" fmla="*/ 368 h 21600"/>
                <a:gd name="T6" fmla="*/ 5014 w 21600"/>
                <a:gd name="T7" fmla="*/ 3905 h 21600"/>
                <a:gd name="T8" fmla="*/ 8936 w 21600"/>
                <a:gd name="T9" fmla="*/ 3845 h 21600"/>
                <a:gd name="T10" fmla="*/ 13144 w 21600"/>
                <a:gd name="T11" fmla="*/ -2495 h 21600"/>
                <a:gd name="T12" fmla="*/ 16794 w 21600"/>
                <a:gd name="T13" fmla="*/ 2717 h 21600"/>
                <a:gd name="T14" fmla="*/ 11581 w 21600"/>
                <a:gd name="T15" fmla="*/ 6368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2050" y="3709"/>
                  </a:moveTo>
                  <a:cubicBezTo>
                    <a:pt x="11637" y="3636"/>
                    <a:pt x="11219" y="3600"/>
                    <a:pt x="10800" y="3600"/>
                  </a:cubicBezTo>
                  <a:cubicBezTo>
                    <a:pt x="9107" y="3599"/>
                    <a:pt x="7468" y="4196"/>
                    <a:pt x="6171" y="5284"/>
                  </a:cubicBezTo>
                  <a:lnTo>
                    <a:pt x="3857" y="2526"/>
                  </a:lnTo>
                  <a:cubicBezTo>
                    <a:pt x="5802" y="894"/>
                    <a:pt x="8260" y="-1"/>
                    <a:pt x="10800" y="0"/>
                  </a:cubicBezTo>
                  <a:cubicBezTo>
                    <a:pt x="11428" y="0"/>
                    <a:pt x="12056" y="54"/>
                    <a:pt x="12675" y="164"/>
                  </a:cubicBezTo>
                  <a:lnTo>
                    <a:pt x="13144" y="-2495"/>
                  </a:lnTo>
                  <a:lnTo>
                    <a:pt x="16794" y="2717"/>
                  </a:lnTo>
                  <a:lnTo>
                    <a:pt x="11581" y="6368"/>
                  </a:lnTo>
                  <a:lnTo>
                    <a:pt x="12050" y="3709"/>
                  </a:lnTo>
                  <a:close/>
                </a:path>
              </a:pathLst>
            </a:custGeom>
            <a:ln>
              <a:headEnd/>
              <a:tailEnd/>
            </a:ln>
          </p:spPr>
          <p:style>
            <a:lnRef idx="3">
              <a:schemeClr val="lt1"/>
            </a:lnRef>
            <a:fillRef idx="1">
              <a:schemeClr val="accent1"/>
            </a:fillRef>
            <a:effectRef idx="1">
              <a:schemeClr val="accent1"/>
            </a:effectRef>
            <a:fontRef idx="minor">
              <a:schemeClr val="lt1"/>
            </a:fontRef>
          </p:style>
          <p:txBody>
            <a:bodyPr vert="horz" wrap="square" lIns="0" tIns="0" rIns="0" bIns="0" numCol="1" anchor="ctr" anchorCtr="0" compatLnSpc="1">
              <a:prstTxWarp prst="textNoShape">
                <a:avLst/>
              </a:prstTxWarp>
            </a:bodyPr>
            <a:lstStyle/>
            <a:p>
              <a:endParaRPr lang="nl-NL"/>
            </a:p>
          </p:txBody>
        </p:sp>
        <p:sp>
          <p:nvSpPr>
            <p:cNvPr id="6" name="_s1029"/>
            <p:cNvSpPr>
              <a:spLocks noChangeArrowheads="1" noTextEdit="1"/>
            </p:cNvSpPr>
            <p:nvPr/>
          </p:nvSpPr>
          <p:spPr bwMode="auto">
            <a:xfrm rot="7200000">
              <a:off x="2102" y="1446"/>
              <a:ext cx="1935" cy="1935"/>
            </a:xfrm>
            <a:custGeom>
              <a:avLst/>
              <a:gdLst>
                <a:gd name="G0" fmla="+- -5242880 0 0"/>
                <a:gd name="G1" fmla="+- -8519680 0 0"/>
                <a:gd name="G2" fmla="+- -5242880 0 -8519680"/>
                <a:gd name="G3" fmla="+- 10800 0 0"/>
                <a:gd name="G4" fmla="+- 0 0 -5242880"/>
                <a:gd name="T0" fmla="*/ 360 256 1"/>
                <a:gd name="T1" fmla="*/ 0 256 1"/>
                <a:gd name="G5" fmla="+- G2 T0 T1"/>
                <a:gd name="G6" fmla="?: G2 G2 G5"/>
                <a:gd name="G7" fmla="+- 0 0 G6"/>
                <a:gd name="G8" fmla="+- 7200 0 0"/>
                <a:gd name="G9" fmla="+- 0 0 -8519680"/>
                <a:gd name="G10" fmla="+- 7200 0 2700"/>
                <a:gd name="G11" fmla="cos G10 -5242880"/>
                <a:gd name="G12" fmla="sin G10 -5242880"/>
                <a:gd name="G13" fmla="cos 13500 -5242880"/>
                <a:gd name="G14" fmla="sin 13500 -5242880"/>
                <a:gd name="G15" fmla="+- G11 10800 0"/>
                <a:gd name="G16" fmla="+- G12 10800 0"/>
                <a:gd name="G17" fmla="+- G13 10800 0"/>
                <a:gd name="G18" fmla="+- G14 10800 0"/>
                <a:gd name="G19" fmla="*/ 7200 1 2"/>
                <a:gd name="G20" fmla="+- G19 5400 0"/>
                <a:gd name="G21" fmla="cos G20 -5242880"/>
                <a:gd name="G22" fmla="sin G20 -5242880"/>
                <a:gd name="G23" fmla="+- G21 10800 0"/>
                <a:gd name="G24" fmla="+- G12 G23 G22"/>
                <a:gd name="G25" fmla="+- G22 G23 G11"/>
                <a:gd name="G26" fmla="cos 10800 -5242880"/>
                <a:gd name="G27" fmla="sin 10800 -5242880"/>
                <a:gd name="G28" fmla="cos 7200 -5242880"/>
                <a:gd name="G29" fmla="sin 7200 -5242880"/>
                <a:gd name="G30" fmla="+- G26 10800 0"/>
                <a:gd name="G31" fmla="+- G27 10800 0"/>
                <a:gd name="G32" fmla="+- G28 10800 0"/>
                <a:gd name="G33" fmla="+- G29 10800 0"/>
                <a:gd name="G34" fmla="+- G19 5400 0"/>
                <a:gd name="G35" fmla="cos G34 -8519680"/>
                <a:gd name="G36" fmla="sin G34 -8519680"/>
                <a:gd name="G37" fmla="+/ -8519680 -5242880 2"/>
                <a:gd name="T2" fmla="*/ 180 256 1"/>
                <a:gd name="T3" fmla="*/ 0 256 1"/>
                <a:gd name="G38" fmla="+- G37 T2 T3"/>
                <a:gd name="G39" fmla="?: G2 G37 G38"/>
                <a:gd name="G40" fmla="cos 10800 G39"/>
                <a:gd name="G41" fmla="sin 10800 G39"/>
                <a:gd name="G42" fmla="cos 7200 G39"/>
                <a:gd name="G43" fmla="sin 7200 G39"/>
                <a:gd name="G44" fmla="+- G40 10800 0"/>
                <a:gd name="G45" fmla="+- G41 10800 0"/>
                <a:gd name="G46" fmla="+- G42 10800 0"/>
                <a:gd name="G47" fmla="+- G43 10800 0"/>
                <a:gd name="G48" fmla="+- G35 10800 0"/>
                <a:gd name="G49" fmla="+- G36 10800 0"/>
                <a:gd name="T4" fmla="*/ 8004 w 21600"/>
                <a:gd name="T5" fmla="*/ 368 h 21600"/>
                <a:gd name="T6" fmla="*/ 5014 w 21600"/>
                <a:gd name="T7" fmla="*/ 3905 h 21600"/>
                <a:gd name="T8" fmla="*/ 8936 w 21600"/>
                <a:gd name="T9" fmla="*/ 3845 h 21600"/>
                <a:gd name="T10" fmla="*/ 13144 w 21600"/>
                <a:gd name="T11" fmla="*/ -2495 h 21600"/>
                <a:gd name="T12" fmla="*/ 16794 w 21600"/>
                <a:gd name="T13" fmla="*/ 2717 h 21600"/>
                <a:gd name="T14" fmla="*/ 11581 w 21600"/>
                <a:gd name="T15" fmla="*/ 6368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2050" y="3709"/>
                  </a:moveTo>
                  <a:cubicBezTo>
                    <a:pt x="11637" y="3636"/>
                    <a:pt x="11219" y="3600"/>
                    <a:pt x="10800" y="3600"/>
                  </a:cubicBezTo>
                  <a:cubicBezTo>
                    <a:pt x="9107" y="3599"/>
                    <a:pt x="7468" y="4196"/>
                    <a:pt x="6171" y="5284"/>
                  </a:cubicBezTo>
                  <a:lnTo>
                    <a:pt x="3857" y="2526"/>
                  </a:lnTo>
                  <a:cubicBezTo>
                    <a:pt x="5802" y="894"/>
                    <a:pt x="8260" y="-1"/>
                    <a:pt x="10800" y="0"/>
                  </a:cubicBezTo>
                  <a:cubicBezTo>
                    <a:pt x="11428" y="0"/>
                    <a:pt x="12056" y="54"/>
                    <a:pt x="12675" y="164"/>
                  </a:cubicBezTo>
                  <a:lnTo>
                    <a:pt x="13144" y="-2495"/>
                  </a:lnTo>
                  <a:lnTo>
                    <a:pt x="16794" y="2717"/>
                  </a:lnTo>
                  <a:lnTo>
                    <a:pt x="11581" y="6368"/>
                  </a:lnTo>
                  <a:lnTo>
                    <a:pt x="12050" y="3709"/>
                  </a:lnTo>
                  <a:close/>
                </a:path>
              </a:pathLst>
            </a:custGeom>
            <a:ln>
              <a:headEnd/>
              <a:tailEnd/>
            </a:ln>
          </p:spPr>
          <p:style>
            <a:lnRef idx="1">
              <a:schemeClr val="accent2"/>
            </a:lnRef>
            <a:fillRef idx="3">
              <a:schemeClr val="accent2"/>
            </a:fillRef>
            <a:effectRef idx="2">
              <a:schemeClr val="accent2"/>
            </a:effectRef>
            <a:fontRef idx="minor">
              <a:schemeClr val="lt1"/>
            </a:fontRef>
          </p:style>
          <p:txBody>
            <a:bodyPr vert="horz" wrap="square" lIns="0" tIns="0" rIns="0" bIns="0" numCol="1" anchor="ctr" anchorCtr="0" compatLnSpc="1">
              <a:prstTxWarp prst="textNoShape">
                <a:avLst/>
              </a:prstTxWarp>
            </a:bodyPr>
            <a:lstStyle/>
            <a:p>
              <a:endParaRPr lang="nl-NL"/>
            </a:p>
          </p:txBody>
        </p:sp>
        <p:sp>
          <p:nvSpPr>
            <p:cNvPr id="7" name="_s1030"/>
            <p:cNvSpPr>
              <a:spLocks noChangeArrowheads="1" noTextEdit="1"/>
            </p:cNvSpPr>
            <p:nvPr/>
          </p:nvSpPr>
          <p:spPr bwMode="auto">
            <a:xfrm rot="14400000">
              <a:off x="1572" y="1446"/>
              <a:ext cx="1935" cy="1935"/>
            </a:xfrm>
            <a:custGeom>
              <a:avLst/>
              <a:gdLst>
                <a:gd name="G0" fmla="+- -5242880 0 0"/>
                <a:gd name="G1" fmla="+- -8519680 0 0"/>
                <a:gd name="G2" fmla="+- -5242880 0 -8519680"/>
                <a:gd name="G3" fmla="+- 10800 0 0"/>
                <a:gd name="G4" fmla="+- 0 0 -5242880"/>
                <a:gd name="T0" fmla="*/ 360 256 1"/>
                <a:gd name="T1" fmla="*/ 0 256 1"/>
                <a:gd name="G5" fmla="+- G2 T0 T1"/>
                <a:gd name="G6" fmla="?: G2 G2 G5"/>
                <a:gd name="G7" fmla="+- 0 0 G6"/>
                <a:gd name="G8" fmla="+- 7200 0 0"/>
                <a:gd name="G9" fmla="+- 0 0 -8519680"/>
                <a:gd name="G10" fmla="+- 7200 0 2700"/>
                <a:gd name="G11" fmla="cos G10 -5242880"/>
                <a:gd name="G12" fmla="sin G10 -5242880"/>
                <a:gd name="G13" fmla="cos 13500 -5242880"/>
                <a:gd name="G14" fmla="sin 13500 -5242880"/>
                <a:gd name="G15" fmla="+- G11 10800 0"/>
                <a:gd name="G16" fmla="+- G12 10800 0"/>
                <a:gd name="G17" fmla="+- G13 10800 0"/>
                <a:gd name="G18" fmla="+- G14 10800 0"/>
                <a:gd name="G19" fmla="*/ 7200 1 2"/>
                <a:gd name="G20" fmla="+- G19 5400 0"/>
                <a:gd name="G21" fmla="cos G20 -5242880"/>
                <a:gd name="G22" fmla="sin G20 -5242880"/>
                <a:gd name="G23" fmla="+- G21 10800 0"/>
                <a:gd name="G24" fmla="+- G12 G23 G22"/>
                <a:gd name="G25" fmla="+- G22 G23 G11"/>
                <a:gd name="G26" fmla="cos 10800 -5242880"/>
                <a:gd name="G27" fmla="sin 10800 -5242880"/>
                <a:gd name="G28" fmla="cos 7200 -5242880"/>
                <a:gd name="G29" fmla="sin 7200 -5242880"/>
                <a:gd name="G30" fmla="+- G26 10800 0"/>
                <a:gd name="G31" fmla="+- G27 10800 0"/>
                <a:gd name="G32" fmla="+- G28 10800 0"/>
                <a:gd name="G33" fmla="+- G29 10800 0"/>
                <a:gd name="G34" fmla="+- G19 5400 0"/>
                <a:gd name="G35" fmla="cos G34 -8519680"/>
                <a:gd name="G36" fmla="sin G34 -8519680"/>
                <a:gd name="G37" fmla="+/ -8519680 -5242880 2"/>
                <a:gd name="T2" fmla="*/ 180 256 1"/>
                <a:gd name="T3" fmla="*/ 0 256 1"/>
                <a:gd name="G38" fmla="+- G37 T2 T3"/>
                <a:gd name="G39" fmla="?: G2 G37 G38"/>
                <a:gd name="G40" fmla="cos 10800 G39"/>
                <a:gd name="G41" fmla="sin 10800 G39"/>
                <a:gd name="G42" fmla="cos 7200 G39"/>
                <a:gd name="G43" fmla="sin 7200 G39"/>
                <a:gd name="G44" fmla="+- G40 10800 0"/>
                <a:gd name="G45" fmla="+- G41 10800 0"/>
                <a:gd name="G46" fmla="+- G42 10800 0"/>
                <a:gd name="G47" fmla="+- G43 10800 0"/>
                <a:gd name="G48" fmla="+- G35 10800 0"/>
                <a:gd name="G49" fmla="+- G36 10800 0"/>
                <a:gd name="T4" fmla="*/ 8004 w 21600"/>
                <a:gd name="T5" fmla="*/ 368 h 21600"/>
                <a:gd name="T6" fmla="*/ 5014 w 21600"/>
                <a:gd name="T7" fmla="*/ 3905 h 21600"/>
                <a:gd name="T8" fmla="*/ 8936 w 21600"/>
                <a:gd name="T9" fmla="*/ 3845 h 21600"/>
                <a:gd name="T10" fmla="*/ 13144 w 21600"/>
                <a:gd name="T11" fmla="*/ -2495 h 21600"/>
                <a:gd name="T12" fmla="*/ 16794 w 21600"/>
                <a:gd name="T13" fmla="*/ 2717 h 21600"/>
                <a:gd name="T14" fmla="*/ 11581 w 21600"/>
                <a:gd name="T15" fmla="*/ 6368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2050" y="3709"/>
                  </a:moveTo>
                  <a:cubicBezTo>
                    <a:pt x="11637" y="3636"/>
                    <a:pt x="11219" y="3600"/>
                    <a:pt x="10800" y="3600"/>
                  </a:cubicBezTo>
                  <a:cubicBezTo>
                    <a:pt x="9107" y="3599"/>
                    <a:pt x="7468" y="4196"/>
                    <a:pt x="6171" y="5284"/>
                  </a:cubicBezTo>
                  <a:lnTo>
                    <a:pt x="3857" y="2526"/>
                  </a:lnTo>
                  <a:cubicBezTo>
                    <a:pt x="5802" y="894"/>
                    <a:pt x="8260" y="-1"/>
                    <a:pt x="10800" y="0"/>
                  </a:cubicBezTo>
                  <a:cubicBezTo>
                    <a:pt x="11428" y="0"/>
                    <a:pt x="12056" y="54"/>
                    <a:pt x="12675" y="164"/>
                  </a:cubicBezTo>
                  <a:lnTo>
                    <a:pt x="13144" y="-2495"/>
                  </a:lnTo>
                  <a:lnTo>
                    <a:pt x="16794" y="2717"/>
                  </a:lnTo>
                  <a:lnTo>
                    <a:pt x="11581" y="6368"/>
                  </a:lnTo>
                  <a:lnTo>
                    <a:pt x="12050" y="3709"/>
                  </a:lnTo>
                  <a:close/>
                </a:path>
              </a:pathLst>
            </a:custGeom>
            <a:ln>
              <a:headEnd/>
              <a:tailEnd/>
            </a:ln>
          </p:spPr>
          <p:style>
            <a:lnRef idx="1">
              <a:schemeClr val="accent6"/>
            </a:lnRef>
            <a:fillRef idx="2">
              <a:schemeClr val="accent6"/>
            </a:fillRef>
            <a:effectRef idx="1">
              <a:schemeClr val="accent6"/>
            </a:effectRef>
            <a:fontRef idx="minor">
              <a:schemeClr val="dk1"/>
            </a:fontRef>
          </p:style>
          <p:txBody>
            <a:bodyPr vert="horz" wrap="square" lIns="0" tIns="0" rIns="0" bIns="0" numCol="1" anchor="ctr" anchorCtr="0" compatLnSpc="1">
              <a:prstTxWarp prst="textNoShape">
                <a:avLst/>
              </a:prstTxWarp>
            </a:bodyPr>
            <a:lstStyle/>
            <a:p>
              <a:endParaRPr lang="nl-NL"/>
            </a:p>
          </p:txBody>
        </p:sp>
        <p:sp>
          <p:nvSpPr>
            <p:cNvPr id="8" name="_s1031"/>
            <p:cNvSpPr>
              <a:spLocks noChangeArrowheads="1"/>
            </p:cNvSpPr>
            <p:nvPr/>
          </p:nvSpPr>
          <p:spPr bwMode="auto">
            <a:xfrm>
              <a:off x="3333" y="1341"/>
              <a:ext cx="776" cy="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nl-NL" sz="1200" b="0" i="0" u="none" strike="noStrike" cap="none" normalizeH="0" baseline="0" dirty="0" smtClean="0">
                  <a:ln>
                    <a:noFill/>
                  </a:ln>
                  <a:solidFill>
                    <a:schemeClr val="tx1"/>
                  </a:solidFill>
                  <a:effectLst/>
                  <a:latin typeface="Arial" charset="0"/>
                </a:rPr>
                <a:t>IWA immerses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nl-NL" sz="1200" b="0" i="0" u="none" strike="noStrike" cap="none" normalizeH="0" baseline="0" dirty="0" smtClean="0">
                  <a:ln>
                    <a:noFill/>
                  </a:ln>
                  <a:solidFill>
                    <a:schemeClr val="tx1"/>
                  </a:solidFill>
                  <a:effectLst/>
                  <a:latin typeface="Arial" charset="0"/>
                </a:rPr>
                <a:t>itself in the world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nl-NL" sz="1200" b="0" i="0" u="none" strike="noStrike" cap="none" normalizeH="0" baseline="0" dirty="0" smtClean="0">
                  <a:ln>
                    <a:noFill/>
                  </a:ln>
                  <a:solidFill>
                    <a:schemeClr val="tx1"/>
                  </a:solidFill>
                  <a:effectLst/>
                  <a:latin typeface="Arial" charset="0"/>
                </a:rPr>
                <a:t>of our members and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nl-NL" sz="1200" b="0" i="0" u="none" strike="noStrike" cap="none" normalizeH="0" baseline="0" dirty="0" smtClean="0">
                  <a:ln>
                    <a:noFill/>
                  </a:ln>
                  <a:solidFill>
                    <a:schemeClr val="tx1"/>
                  </a:solidFill>
                  <a:effectLst/>
                  <a:latin typeface="Arial" charset="0"/>
                </a:rPr>
                <a:t>commits to enabling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nl-NL" sz="1200" b="0" i="0" u="none" strike="noStrike" cap="none" normalizeH="0" baseline="0" dirty="0" smtClean="0">
                  <a:ln>
                    <a:noFill/>
                  </a:ln>
                  <a:solidFill>
                    <a:schemeClr val="tx1"/>
                  </a:solidFill>
                  <a:effectLst/>
                  <a:latin typeface="Arial" charset="0"/>
                </a:rPr>
                <a:t>member success</a:t>
              </a:r>
              <a:endParaRPr kumimoji="0" lang="en-US" altLang="nl-NL" sz="1200" b="0" i="0" u="none" strike="noStrike" cap="none" normalizeH="0" baseline="0" dirty="0" smtClean="0">
                <a:ln>
                  <a:noFill/>
                </a:ln>
                <a:solidFill>
                  <a:schemeClr val="tx1"/>
                </a:solidFill>
                <a:effectLst/>
                <a:latin typeface="Arial" charset="0"/>
              </a:endParaRPr>
            </a:p>
          </p:txBody>
        </p:sp>
        <p:sp>
          <p:nvSpPr>
            <p:cNvPr id="9" name="_s1032"/>
            <p:cNvSpPr>
              <a:spLocks noChangeArrowheads="1"/>
            </p:cNvSpPr>
            <p:nvPr/>
          </p:nvSpPr>
          <p:spPr bwMode="auto">
            <a:xfrm>
              <a:off x="2417" y="2931"/>
              <a:ext cx="776" cy="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nl-NL" sz="1200" b="0" i="0" u="none" strike="noStrike" cap="none" normalizeH="0" baseline="0" dirty="0" smtClean="0">
                  <a:ln>
                    <a:noFill/>
                  </a:ln>
                  <a:solidFill>
                    <a:schemeClr val="tx1"/>
                  </a:solidFill>
                  <a:effectLst/>
                  <a:latin typeface="Arial" charset="0"/>
                </a:rPr>
                <a:t>Members come to depend</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nl-NL" sz="1200" b="0" i="0" u="none" strike="noStrike" cap="none" normalizeH="0" baseline="0" dirty="0" smtClean="0">
                  <a:ln>
                    <a:noFill/>
                  </a:ln>
                  <a:solidFill>
                    <a:schemeClr val="tx1"/>
                  </a:solidFill>
                  <a:effectLst/>
                  <a:latin typeface="Arial" charset="0"/>
                </a:rPr>
                <a:t>on solutions IWA offers,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nl-NL" sz="1200" b="0" i="0" u="none" strike="noStrike" cap="none" normalizeH="0" baseline="0" dirty="0" smtClean="0">
                  <a:ln>
                    <a:noFill/>
                  </a:ln>
                  <a:solidFill>
                    <a:schemeClr val="tx1"/>
                  </a:solidFill>
                  <a:effectLst/>
                  <a:latin typeface="Arial" charset="0"/>
                </a:rPr>
                <a:t>convinced of value through</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nl-NL" sz="1200" b="0" i="0" u="none" strike="noStrike" cap="none" normalizeH="0" baseline="0" dirty="0" smtClean="0">
                  <a:ln>
                    <a:noFill/>
                  </a:ln>
                  <a:solidFill>
                    <a:schemeClr val="tx1"/>
                  </a:solidFill>
                  <a:effectLst/>
                  <a:latin typeface="Arial" charset="0"/>
                </a:rPr>
                <a:t>Results</a:t>
              </a:r>
              <a:endParaRPr kumimoji="0" lang="en-US" altLang="nl-NL" sz="1200" b="0" i="0" u="none" strike="noStrike" cap="none" normalizeH="0" baseline="0" dirty="0" smtClean="0">
                <a:ln>
                  <a:noFill/>
                </a:ln>
                <a:solidFill>
                  <a:schemeClr val="tx1"/>
                </a:solidFill>
                <a:effectLst/>
                <a:latin typeface="Arial" charset="0"/>
              </a:endParaRPr>
            </a:p>
          </p:txBody>
        </p:sp>
        <p:sp>
          <p:nvSpPr>
            <p:cNvPr id="10" name="_s1033"/>
            <p:cNvSpPr>
              <a:spLocks noChangeArrowheads="1"/>
            </p:cNvSpPr>
            <p:nvPr/>
          </p:nvSpPr>
          <p:spPr bwMode="auto">
            <a:xfrm>
              <a:off x="1498" y="1343"/>
              <a:ext cx="1139" cy="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nl-NL" sz="1200" b="0" i="0" u="none" strike="noStrike" cap="none" normalizeH="0" baseline="0" dirty="0" smtClean="0">
                  <a:ln>
                    <a:noFill/>
                  </a:ln>
                  <a:solidFill>
                    <a:schemeClr val="tx1"/>
                  </a:solidFill>
                  <a:effectLst/>
                  <a:latin typeface="Arial" charset="0"/>
                </a:rPr>
                <a:t>Members buy increasingly</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nl-NL" sz="1200" b="0" i="0" u="none" strike="noStrike" cap="none" normalizeH="0" baseline="0" dirty="0" smtClean="0">
                  <a:ln>
                    <a:noFill/>
                  </a:ln>
                  <a:solidFill>
                    <a:schemeClr val="tx1"/>
                  </a:solidFill>
                  <a:effectLst/>
                  <a:latin typeface="Arial" charset="0"/>
                </a:rPr>
                <a:t>more substantial service</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nl-NL" sz="1200" b="0" i="0" u="none" strike="noStrike" cap="none" normalizeH="0" baseline="0" dirty="0" smtClean="0">
                  <a:ln>
                    <a:noFill/>
                  </a:ln>
                  <a:solidFill>
                    <a:schemeClr val="tx1"/>
                  </a:solidFill>
                  <a:effectLst/>
                  <a:latin typeface="Arial" charset="0"/>
                </a:rPr>
                <a:t>packages and, most importantly, they collaborate</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nl-NL" sz="1200" b="0" i="0" u="none" strike="noStrike" cap="none" normalizeH="0" baseline="0" dirty="0" smtClean="0">
                  <a:ln>
                    <a:noFill/>
                  </a:ln>
                  <a:solidFill>
                    <a:schemeClr val="tx1"/>
                  </a:solidFill>
                  <a:effectLst/>
                  <a:latin typeface="Arial" charset="0"/>
                </a:rPr>
                <a:t>with IWA on new solutions</a:t>
              </a:r>
              <a:endParaRPr kumimoji="0" lang="en-US" altLang="nl-NL" sz="1200" b="0" i="0" u="none" strike="noStrike" cap="none" normalizeH="0" baseline="0" dirty="0" smtClean="0">
                <a:ln>
                  <a:noFill/>
                </a:ln>
                <a:solidFill>
                  <a:schemeClr val="tx1"/>
                </a:solidFill>
                <a:effectLst/>
                <a:latin typeface="Arial" charset="0"/>
              </a:endParaRPr>
            </a:p>
          </p:txBody>
        </p:sp>
      </p:grpSp>
      <p:sp>
        <p:nvSpPr>
          <p:cNvPr id="3" name="Title 2"/>
          <p:cNvSpPr>
            <a:spLocks noGrp="1"/>
          </p:cNvSpPr>
          <p:nvPr>
            <p:ph type="title"/>
          </p:nvPr>
        </p:nvSpPr>
        <p:spPr>
          <a:xfrm>
            <a:off x="408354" y="334800"/>
            <a:ext cx="7267793" cy="820615"/>
          </a:xfrm>
        </p:spPr>
        <p:txBody>
          <a:bodyPr>
            <a:normAutofit fontScale="90000"/>
          </a:bodyPr>
          <a:lstStyle/>
          <a:p>
            <a:r>
              <a:rPr lang="en-GB" altLang="nl-NL" dirty="0" smtClean="0"/>
              <a:t>Engagement </a:t>
            </a:r>
            <a:r>
              <a:rPr lang="en-GB" altLang="nl-NL" dirty="0"/>
              <a:t>Value </a:t>
            </a:r>
            <a:r>
              <a:rPr lang="en-GB" altLang="nl-NL" dirty="0" smtClean="0"/>
              <a:t>Cycle:</a:t>
            </a:r>
            <a:br>
              <a:rPr lang="en-GB" altLang="nl-NL" dirty="0" smtClean="0"/>
            </a:br>
            <a:r>
              <a:rPr lang="en-US" dirty="0"/>
              <a:t>From Collaboration to contribution</a:t>
            </a:r>
          </a:p>
        </p:txBody>
      </p:sp>
    </p:spTree>
    <p:extLst>
      <p:ext uri="{BB962C8B-B14F-4D97-AF65-F5344CB8AC3E}">
        <p14:creationId xmlns:p14="http://schemas.microsoft.com/office/powerpoint/2010/main" val="18587932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Afbeeldingsresultaat voor STEPS UP WALK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029" name="Picture 5" descr="http://www.translationmanagement.com/wp-content/uploads/shutterstock_132470459-300x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577" y="1434517"/>
            <a:ext cx="4711065" cy="47110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1077" y="1615276"/>
            <a:ext cx="1210175" cy="1035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090420">
            <a:off x="4180307" y="3369535"/>
            <a:ext cx="4407494" cy="206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hevron 9"/>
          <p:cNvSpPr/>
          <p:nvPr/>
        </p:nvSpPr>
        <p:spPr>
          <a:xfrm rot="18408436">
            <a:off x="4624695" y="4398774"/>
            <a:ext cx="4505526" cy="285166"/>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dirty="0">
                <a:effectLst/>
                <a:latin typeface="Arial"/>
                <a:ea typeface="Batang"/>
                <a:cs typeface="Times New Roman"/>
              </a:rPr>
              <a:t>Monetary Route</a:t>
            </a:r>
            <a:endParaRPr lang="en-US" dirty="0">
              <a:effectLst/>
              <a:latin typeface="Arial"/>
              <a:ea typeface="Batang"/>
              <a:cs typeface="Times New Roman"/>
            </a:endParaRPr>
          </a:p>
        </p:txBody>
      </p:sp>
      <p:grpSp>
        <p:nvGrpSpPr>
          <p:cNvPr id="11" name="Group 10"/>
          <p:cNvGrpSpPr/>
          <p:nvPr/>
        </p:nvGrpSpPr>
        <p:grpSpPr>
          <a:xfrm>
            <a:off x="2008919" y="3036092"/>
            <a:ext cx="4717576" cy="3228270"/>
            <a:chOff x="4212191" y="3942113"/>
            <a:chExt cx="3965203" cy="4644350"/>
          </a:xfrm>
        </p:grpSpPr>
        <p:sp>
          <p:nvSpPr>
            <p:cNvPr id="12" name="Text Box 2"/>
            <p:cNvSpPr txBox="1">
              <a:spLocks noChangeArrowheads="1"/>
            </p:cNvSpPr>
            <p:nvPr/>
          </p:nvSpPr>
          <p:spPr bwMode="auto">
            <a:xfrm>
              <a:off x="4212191" y="8193031"/>
              <a:ext cx="1217239" cy="393432"/>
            </a:xfrm>
            <a:prstGeom prst="rect">
              <a:avLst/>
            </a:prstGeom>
            <a:solidFill>
              <a:schemeClr val="accent1">
                <a:lumMod val="40000"/>
                <a:lumOff val="60000"/>
              </a:schemeClr>
            </a:solidFill>
            <a:ln w="9525">
              <a:solidFill>
                <a:schemeClr val="tx2">
                  <a:lumMod val="40000"/>
                  <a:lumOff val="60000"/>
                </a:schemeClr>
              </a:solidFill>
              <a:miter lim="800000"/>
              <a:headEnd/>
              <a:tailEnd/>
            </a:ln>
          </p:spPr>
          <p:txBody>
            <a:bodyPr rot="0" vert="horz" wrap="square" lIns="91440" tIns="45720" rIns="91440" bIns="45720" anchor="t" anchorCtr="0">
              <a:noAutofit/>
            </a:bodyPr>
            <a:lstStyle/>
            <a:p>
              <a:pPr>
                <a:spcAft>
                  <a:spcPts val="0"/>
                </a:spcAft>
              </a:pPr>
              <a:r>
                <a:rPr lang="en-GB" sz="1400" b="1" dirty="0">
                  <a:solidFill>
                    <a:srgbClr val="1F497D"/>
                  </a:solidFill>
                  <a:effectLst/>
                  <a:latin typeface="Arial"/>
                  <a:ea typeface="Batang"/>
                  <a:cs typeface="Times New Roman"/>
                </a:rPr>
                <a:t>IWA Prospect</a:t>
              </a:r>
              <a:endParaRPr lang="en-US" sz="1400" dirty="0">
                <a:effectLst/>
                <a:latin typeface="Arial"/>
                <a:ea typeface="Batang"/>
                <a:cs typeface="Times New Roman"/>
              </a:endParaRPr>
            </a:p>
            <a:p>
              <a:pPr>
                <a:spcAft>
                  <a:spcPts val="0"/>
                </a:spcAft>
              </a:pPr>
              <a:r>
                <a:rPr lang="en-GB" sz="1100" dirty="0">
                  <a:effectLst/>
                  <a:latin typeface="Arial"/>
                  <a:ea typeface="Batang"/>
                  <a:cs typeface="Times New Roman"/>
                </a:rPr>
                <a:t> </a:t>
              </a:r>
              <a:endParaRPr lang="en-US" sz="1100" dirty="0">
                <a:effectLst/>
                <a:latin typeface="Arial"/>
                <a:ea typeface="Batang"/>
                <a:cs typeface="Times New Roman"/>
              </a:endParaRPr>
            </a:p>
          </p:txBody>
        </p:sp>
        <p:sp>
          <p:nvSpPr>
            <p:cNvPr id="13" name="Text Box 2"/>
            <p:cNvSpPr txBox="1">
              <a:spLocks noChangeArrowheads="1"/>
            </p:cNvSpPr>
            <p:nvPr/>
          </p:nvSpPr>
          <p:spPr bwMode="auto">
            <a:xfrm>
              <a:off x="4797379" y="7034138"/>
              <a:ext cx="1274168" cy="387044"/>
            </a:xfrm>
            <a:prstGeom prst="rect">
              <a:avLst/>
            </a:prstGeom>
            <a:solidFill>
              <a:schemeClr val="accent1">
                <a:lumMod val="40000"/>
                <a:lumOff val="60000"/>
              </a:schemeClr>
            </a:solidFill>
            <a:ln w="9525">
              <a:solidFill>
                <a:schemeClr val="tx2">
                  <a:lumMod val="40000"/>
                  <a:lumOff val="60000"/>
                </a:schemeClr>
              </a:solidFill>
              <a:miter lim="800000"/>
              <a:headEnd/>
              <a:tailEnd/>
            </a:ln>
          </p:spPr>
          <p:txBody>
            <a:bodyPr rot="0" vert="horz" wrap="square" lIns="91440" tIns="45720" rIns="91440" bIns="45720" anchor="t" anchorCtr="0">
              <a:noAutofit/>
            </a:bodyPr>
            <a:lstStyle/>
            <a:p>
              <a:pPr>
                <a:spcAft>
                  <a:spcPts val="0"/>
                </a:spcAft>
              </a:pPr>
              <a:r>
                <a:rPr lang="en-GB" sz="1400" b="1" dirty="0">
                  <a:solidFill>
                    <a:srgbClr val="1F497D"/>
                  </a:solidFill>
                  <a:effectLst/>
                  <a:latin typeface="Arial"/>
                  <a:ea typeface="Batang"/>
                  <a:cs typeface="Times New Roman"/>
                </a:rPr>
                <a:t>IWA Supporter</a:t>
              </a:r>
              <a:endParaRPr lang="en-US" sz="1400" dirty="0">
                <a:effectLst/>
                <a:latin typeface="Arial"/>
                <a:ea typeface="Batang"/>
                <a:cs typeface="Times New Roman"/>
              </a:endParaRPr>
            </a:p>
            <a:p>
              <a:pPr>
                <a:spcAft>
                  <a:spcPts val="0"/>
                </a:spcAft>
              </a:pPr>
              <a:r>
                <a:rPr lang="en-GB" sz="1100" dirty="0">
                  <a:effectLst/>
                  <a:latin typeface="Arial"/>
                  <a:ea typeface="Batang"/>
                  <a:cs typeface="Times New Roman"/>
                </a:rPr>
                <a:t> </a:t>
              </a:r>
              <a:endParaRPr lang="en-US" sz="1100" dirty="0">
                <a:effectLst/>
                <a:latin typeface="Arial"/>
                <a:ea typeface="Batang"/>
                <a:cs typeface="Times New Roman"/>
              </a:endParaRPr>
            </a:p>
          </p:txBody>
        </p:sp>
        <p:sp>
          <p:nvSpPr>
            <p:cNvPr id="14" name="Text Box 2"/>
            <p:cNvSpPr txBox="1">
              <a:spLocks noChangeArrowheads="1"/>
            </p:cNvSpPr>
            <p:nvPr/>
          </p:nvSpPr>
          <p:spPr bwMode="auto">
            <a:xfrm>
              <a:off x="5506291" y="5962323"/>
              <a:ext cx="1722581" cy="369388"/>
            </a:xfrm>
            <a:prstGeom prst="rect">
              <a:avLst/>
            </a:prstGeom>
            <a:solidFill>
              <a:schemeClr val="accent1">
                <a:lumMod val="40000"/>
                <a:lumOff val="60000"/>
              </a:schemeClr>
            </a:solidFill>
            <a:ln w="9525">
              <a:solidFill>
                <a:schemeClr val="tx2">
                  <a:lumMod val="40000"/>
                  <a:lumOff val="60000"/>
                </a:schemeClr>
              </a:solidFill>
              <a:miter lim="800000"/>
              <a:headEnd/>
              <a:tailEnd/>
            </a:ln>
          </p:spPr>
          <p:txBody>
            <a:bodyPr rot="0" vert="horz" wrap="square" lIns="91440" tIns="45720" rIns="91440" bIns="45720" anchor="t" anchorCtr="0">
              <a:noAutofit/>
            </a:bodyPr>
            <a:lstStyle/>
            <a:p>
              <a:pPr>
                <a:spcAft>
                  <a:spcPts val="0"/>
                </a:spcAft>
              </a:pPr>
              <a:r>
                <a:rPr lang="en-GB" sz="1400" b="1" dirty="0">
                  <a:solidFill>
                    <a:srgbClr val="1F497D"/>
                  </a:solidFill>
                  <a:effectLst/>
                  <a:latin typeface="Arial"/>
                  <a:ea typeface="Batang"/>
                  <a:cs typeface="Times New Roman"/>
                </a:rPr>
                <a:t>IWA </a:t>
              </a:r>
              <a:r>
                <a:rPr lang="en-GB" sz="1400" b="1" dirty="0" smtClean="0">
                  <a:solidFill>
                    <a:srgbClr val="1F497D"/>
                  </a:solidFill>
                  <a:effectLst/>
                  <a:latin typeface="Arial"/>
                  <a:ea typeface="Batang"/>
                  <a:cs typeface="Times New Roman"/>
                </a:rPr>
                <a:t>Network Member</a:t>
              </a:r>
              <a:endParaRPr lang="en-US" sz="1400" dirty="0">
                <a:effectLst/>
                <a:latin typeface="Arial"/>
                <a:ea typeface="Batang"/>
                <a:cs typeface="Times New Roman"/>
              </a:endParaRPr>
            </a:p>
            <a:p>
              <a:pPr>
                <a:spcAft>
                  <a:spcPts val="0"/>
                </a:spcAft>
              </a:pPr>
              <a:r>
                <a:rPr lang="en-GB" sz="1100" dirty="0">
                  <a:effectLst/>
                  <a:latin typeface="Arial"/>
                  <a:ea typeface="Batang"/>
                  <a:cs typeface="Times New Roman"/>
                </a:rPr>
                <a:t> </a:t>
              </a:r>
              <a:endParaRPr lang="en-US" sz="1100" dirty="0">
                <a:effectLst/>
                <a:latin typeface="Arial"/>
                <a:ea typeface="Batang"/>
                <a:cs typeface="Times New Roman"/>
              </a:endParaRPr>
            </a:p>
          </p:txBody>
        </p:sp>
        <p:sp>
          <p:nvSpPr>
            <p:cNvPr id="15" name="Text Box 2"/>
            <p:cNvSpPr txBox="1">
              <a:spLocks noChangeArrowheads="1"/>
            </p:cNvSpPr>
            <p:nvPr/>
          </p:nvSpPr>
          <p:spPr bwMode="auto">
            <a:xfrm>
              <a:off x="6074650" y="4970864"/>
              <a:ext cx="1056134" cy="368011"/>
            </a:xfrm>
            <a:prstGeom prst="rect">
              <a:avLst/>
            </a:prstGeom>
            <a:solidFill>
              <a:schemeClr val="accent1">
                <a:lumMod val="40000"/>
                <a:lumOff val="60000"/>
              </a:schemeClr>
            </a:solidFill>
            <a:ln w="9525">
              <a:solidFill>
                <a:schemeClr val="tx2">
                  <a:lumMod val="40000"/>
                  <a:lumOff val="60000"/>
                </a:schemeClr>
              </a:solidFill>
              <a:miter lim="800000"/>
              <a:headEnd/>
              <a:tailEnd/>
            </a:ln>
          </p:spPr>
          <p:txBody>
            <a:bodyPr rot="0" vert="horz" wrap="square" lIns="91440" tIns="45720" rIns="91440" bIns="45720" anchor="t" anchorCtr="0">
              <a:noAutofit/>
            </a:bodyPr>
            <a:lstStyle/>
            <a:p>
              <a:pPr>
                <a:spcAft>
                  <a:spcPts val="0"/>
                </a:spcAft>
              </a:pPr>
              <a:r>
                <a:rPr lang="en-GB" sz="1400" b="1" dirty="0">
                  <a:solidFill>
                    <a:srgbClr val="1F497D"/>
                  </a:solidFill>
                  <a:effectLst/>
                  <a:latin typeface="Arial"/>
                  <a:ea typeface="Batang"/>
                  <a:cs typeface="Times New Roman"/>
                </a:rPr>
                <a:t>IWA Member</a:t>
              </a:r>
              <a:endParaRPr lang="en-US" sz="1400" dirty="0">
                <a:effectLst/>
                <a:latin typeface="Arial"/>
                <a:ea typeface="Batang"/>
                <a:cs typeface="Times New Roman"/>
              </a:endParaRPr>
            </a:p>
            <a:p>
              <a:pPr>
                <a:spcAft>
                  <a:spcPts val="0"/>
                </a:spcAft>
              </a:pPr>
              <a:r>
                <a:rPr lang="en-GB" sz="1100" dirty="0">
                  <a:effectLst/>
                  <a:latin typeface="Arial"/>
                  <a:ea typeface="Batang"/>
                  <a:cs typeface="Times New Roman"/>
                </a:rPr>
                <a:t> </a:t>
              </a:r>
              <a:endParaRPr lang="en-US" sz="1100" dirty="0">
                <a:effectLst/>
                <a:latin typeface="Arial"/>
                <a:ea typeface="Batang"/>
                <a:cs typeface="Times New Roman"/>
              </a:endParaRPr>
            </a:p>
          </p:txBody>
        </p:sp>
        <p:sp>
          <p:nvSpPr>
            <p:cNvPr id="16" name="Text Box 2"/>
            <p:cNvSpPr txBox="1">
              <a:spLocks noChangeArrowheads="1"/>
            </p:cNvSpPr>
            <p:nvPr/>
          </p:nvSpPr>
          <p:spPr bwMode="auto">
            <a:xfrm>
              <a:off x="6636877" y="3942113"/>
              <a:ext cx="1540517" cy="358478"/>
            </a:xfrm>
            <a:prstGeom prst="rect">
              <a:avLst/>
            </a:prstGeom>
            <a:solidFill>
              <a:schemeClr val="accent1">
                <a:lumMod val="40000"/>
                <a:lumOff val="60000"/>
              </a:schemeClr>
            </a:solidFill>
            <a:ln w="9525">
              <a:solidFill>
                <a:schemeClr val="tx2">
                  <a:lumMod val="40000"/>
                  <a:lumOff val="60000"/>
                </a:schemeClr>
              </a:solidFill>
              <a:miter lim="800000"/>
              <a:headEnd/>
              <a:tailEnd/>
            </a:ln>
          </p:spPr>
          <p:txBody>
            <a:bodyPr rot="0" vert="horz" wrap="square" lIns="91440" tIns="45720" rIns="91440" bIns="45720" anchor="t" anchorCtr="0">
              <a:noAutofit/>
            </a:bodyPr>
            <a:lstStyle/>
            <a:p>
              <a:pPr>
                <a:spcAft>
                  <a:spcPts val="0"/>
                </a:spcAft>
              </a:pPr>
              <a:r>
                <a:rPr lang="en-GB" sz="1400" b="1" dirty="0">
                  <a:solidFill>
                    <a:srgbClr val="1F497D"/>
                  </a:solidFill>
                  <a:effectLst/>
                  <a:latin typeface="Arial"/>
                  <a:ea typeface="Batang"/>
                  <a:cs typeface="Times New Roman"/>
                </a:rPr>
                <a:t>IWA Prime Member</a:t>
              </a:r>
              <a:endParaRPr lang="en-US" sz="1400" dirty="0">
                <a:effectLst/>
                <a:latin typeface="Arial"/>
                <a:ea typeface="Batang"/>
                <a:cs typeface="Times New Roman"/>
              </a:endParaRPr>
            </a:p>
            <a:p>
              <a:pPr>
                <a:spcAft>
                  <a:spcPts val="0"/>
                </a:spcAft>
              </a:pPr>
              <a:r>
                <a:rPr lang="en-GB" sz="1100" dirty="0">
                  <a:effectLst/>
                  <a:latin typeface="Arial"/>
                  <a:ea typeface="Batang"/>
                  <a:cs typeface="Times New Roman"/>
                </a:rPr>
                <a:t> </a:t>
              </a:r>
              <a:endParaRPr lang="en-US" sz="1200" dirty="0">
                <a:effectLst/>
                <a:latin typeface="Arial"/>
                <a:ea typeface="Batang"/>
                <a:cs typeface="Times New Roman"/>
              </a:endParaRPr>
            </a:p>
          </p:txBody>
        </p:sp>
      </p:grpSp>
      <p:sp>
        <p:nvSpPr>
          <p:cNvPr id="17" name="Title 11"/>
          <p:cNvSpPr txBox="1">
            <a:spLocks/>
          </p:cNvSpPr>
          <p:nvPr/>
        </p:nvSpPr>
        <p:spPr>
          <a:xfrm>
            <a:off x="358577" y="1155415"/>
            <a:ext cx="6820062" cy="820615"/>
          </a:xfrm>
          <a:prstGeom prst="rect">
            <a:avLst/>
          </a:prstGeom>
        </p:spPr>
        <p:txBody>
          <a:bodyPr vert="horz" lIns="91440" tIns="45720" rIns="91440" bIns="45720" rtlCol="0" anchor="ctr" anchorCtr="0">
            <a:normAutofit fontScale="97500"/>
          </a:bodyPr>
          <a:lstStyle>
            <a:lvl1pPr algn="l" defTabSz="457200" rtl="0" eaLnBrk="1" latinLnBrk="0" hangingPunct="1">
              <a:spcBef>
                <a:spcPct val="0"/>
              </a:spcBef>
              <a:buNone/>
              <a:defRPr sz="2500" b="1" i="0" kern="0" cap="all" spc="100">
                <a:solidFill>
                  <a:schemeClr val="accent1"/>
                </a:solidFill>
                <a:latin typeface="Arial"/>
                <a:ea typeface="+mj-ea"/>
                <a:cs typeface="+mj-cs"/>
              </a:defRPr>
            </a:lvl1pPr>
          </a:lstStyle>
          <a:p>
            <a:endParaRPr lang="en-US" dirty="0"/>
          </a:p>
        </p:txBody>
      </p:sp>
      <p:sp>
        <p:nvSpPr>
          <p:cNvPr id="3" name="Title 2"/>
          <p:cNvSpPr>
            <a:spLocks noGrp="1"/>
          </p:cNvSpPr>
          <p:nvPr>
            <p:ph type="title"/>
          </p:nvPr>
        </p:nvSpPr>
        <p:spPr/>
        <p:txBody>
          <a:bodyPr>
            <a:normAutofit fontScale="90000"/>
          </a:bodyPr>
          <a:lstStyle/>
          <a:p>
            <a:r>
              <a:rPr lang="en-US" dirty="0" smtClean="0"/>
              <a:t/>
            </a:r>
            <a:br>
              <a:rPr lang="en-US" dirty="0" smtClean="0"/>
            </a:br>
            <a:r>
              <a:rPr lang="en-US" dirty="0" smtClean="0"/>
              <a:t>Chapter ii: </a:t>
            </a:r>
            <a:br>
              <a:rPr lang="en-US" dirty="0" smtClean="0"/>
            </a:br>
            <a:r>
              <a:rPr lang="en-US" dirty="0" smtClean="0"/>
              <a:t>INNOVATING </a:t>
            </a:r>
            <a:r>
              <a:rPr lang="en-US" dirty="0"/>
              <a:t>THE TRADITIONAL MEMBERSHIP MODEL</a:t>
            </a:r>
            <a:br>
              <a:rPr lang="en-US" dirty="0"/>
            </a:br>
            <a:endParaRPr lang="en-US" dirty="0"/>
          </a:p>
        </p:txBody>
      </p:sp>
      <p:sp>
        <p:nvSpPr>
          <p:cNvPr id="18" name="TextBox 17"/>
          <p:cNvSpPr txBox="1"/>
          <p:nvPr/>
        </p:nvSpPr>
        <p:spPr>
          <a:xfrm>
            <a:off x="460375" y="2132777"/>
            <a:ext cx="2324098" cy="369332"/>
          </a:xfrm>
          <a:prstGeom prst="rect">
            <a:avLst/>
          </a:prstGeom>
          <a:noFill/>
        </p:spPr>
        <p:txBody>
          <a:bodyPr wrap="none" rtlCol="0">
            <a:spAutoFit/>
          </a:bodyPr>
          <a:lstStyle/>
          <a:p>
            <a:r>
              <a:rPr lang="en-GB" b="1" dirty="0" smtClean="0"/>
              <a:t>Ladder of Engagement</a:t>
            </a:r>
            <a:endParaRPr lang="en-GB" b="1" dirty="0"/>
          </a:p>
        </p:txBody>
      </p:sp>
    </p:spTree>
    <p:extLst>
      <p:ext uri="{BB962C8B-B14F-4D97-AF65-F5344CB8AC3E}">
        <p14:creationId xmlns:p14="http://schemas.microsoft.com/office/powerpoint/2010/main" val="24992437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An unfinished story</a:t>
            </a:r>
            <a:endParaRPr lang="en-US" dirty="0"/>
          </a:p>
        </p:txBody>
      </p:sp>
      <p:sp>
        <p:nvSpPr>
          <p:cNvPr id="7" name="Content Placeholder 6"/>
          <p:cNvSpPr>
            <a:spLocks noGrp="1"/>
          </p:cNvSpPr>
          <p:nvPr>
            <p:ph sz="half" idx="2"/>
          </p:nvPr>
        </p:nvSpPr>
        <p:spPr/>
        <p:txBody>
          <a:bodyPr/>
          <a:lstStyle/>
          <a:p>
            <a:endParaRPr lang="en-US"/>
          </a:p>
        </p:txBody>
      </p:sp>
      <p:pic>
        <p:nvPicPr>
          <p:cNvPr id="4098" name="Picture 2" descr="C:\Users\chloem\Desktop\The story is still being writt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83549"/>
            <a:ext cx="7693667" cy="5134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9768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MORAL OF THE STORY</a:t>
            </a:r>
            <a:endParaRPr lang="en-US" dirty="0"/>
          </a:p>
        </p:txBody>
      </p:sp>
      <p:sp>
        <p:nvSpPr>
          <p:cNvPr id="3" name="Content Placeholder 2"/>
          <p:cNvSpPr>
            <a:spLocks noGrp="1"/>
          </p:cNvSpPr>
          <p:nvPr>
            <p:ph sz="half" idx="1"/>
          </p:nvPr>
        </p:nvSpPr>
        <p:spPr>
          <a:xfrm>
            <a:off x="485856" y="1803400"/>
            <a:ext cx="7498209" cy="4182533"/>
          </a:xfrm>
        </p:spPr>
        <p:txBody>
          <a:bodyPr>
            <a:normAutofit/>
          </a:bodyPr>
          <a:lstStyle/>
          <a:p>
            <a:r>
              <a:rPr lang="en-US" dirty="0" smtClean="0"/>
              <a:t>Lets </a:t>
            </a:r>
            <a:r>
              <a:rPr lang="en-US" dirty="0"/>
              <a:t>play to our strengths and leverage </a:t>
            </a:r>
            <a:r>
              <a:rPr lang="en-US" dirty="0" smtClean="0"/>
              <a:t>strengths </a:t>
            </a:r>
            <a:r>
              <a:rPr lang="en-US" dirty="0"/>
              <a:t>of </a:t>
            </a:r>
            <a:r>
              <a:rPr lang="en-US" dirty="0" smtClean="0"/>
              <a:t>others</a:t>
            </a:r>
          </a:p>
          <a:p>
            <a:endParaRPr lang="en-US" dirty="0"/>
          </a:p>
          <a:p>
            <a:r>
              <a:rPr lang="en-US" dirty="0" smtClean="0"/>
              <a:t>Members </a:t>
            </a:r>
            <a:r>
              <a:rPr lang="en-US" dirty="0"/>
              <a:t>First. Technology Second. </a:t>
            </a:r>
            <a:endParaRPr lang="en-US" dirty="0" smtClean="0"/>
          </a:p>
          <a:p>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8424568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pic>
        <p:nvPicPr>
          <p:cNvPr id="5"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08354" y="1590434"/>
            <a:ext cx="8370277" cy="4723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61425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97058" y="1630817"/>
            <a:ext cx="5268896" cy="4994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1557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6905" y="27452"/>
            <a:ext cx="6153312" cy="1321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948" y="1244104"/>
            <a:ext cx="7524751" cy="5301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32507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Protagonist :</a:t>
            </a:r>
            <a:br>
              <a:rPr lang="en-US" dirty="0" smtClean="0"/>
            </a:br>
            <a:r>
              <a:rPr lang="en-US" dirty="0" smtClean="0"/>
              <a:t>The networked world</a:t>
            </a:r>
            <a:endParaRPr lang="en-US" dirty="0"/>
          </a:p>
        </p:txBody>
      </p:sp>
      <p:pic>
        <p:nvPicPr>
          <p:cNvPr id="51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254" y="2024124"/>
            <a:ext cx="7897446" cy="4042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01836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3" name="Picture 15" descr="http://www.weatherchem.com/cms/resource_library/images/bdfa27134010278a/orig/linkedin_logo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0175" y="2760662"/>
            <a:ext cx="3574563" cy="26809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nl-NL" dirty="0" smtClean="0"/>
              <a:t>Digital NETWORKS </a:t>
            </a:r>
            <a:r>
              <a:rPr lang="nl-NL" dirty="0" err="1" smtClean="0"/>
              <a:t>driving</a:t>
            </a:r>
            <a:r>
              <a:rPr lang="nl-NL" dirty="0" smtClean="0"/>
              <a:t> engagement</a:t>
            </a:r>
            <a:endParaRPr lang="nl-NL" dirty="0"/>
          </a:p>
        </p:txBody>
      </p:sp>
      <p:sp>
        <p:nvSpPr>
          <p:cNvPr id="3" name="Content Placeholder 2"/>
          <p:cNvSpPr>
            <a:spLocks noGrp="1"/>
          </p:cNvSpPr>
          <p:nvPr>
            <p:ph sz="half" idx="1"/>
          </p:nvPr>
        </p:nvSpPr>
        <p:spPr/>
        <p:txBody>
          <a:bodyPr>
            <a:normAutofit/>
          </a:bodyPr>
          <a:lstStyle/>
          <a:p>
            <a:r>
              <a:rPr lang="nl-NL" sz="1900" dirty="0" smtClean="0"/>
              <a:t>IWA is professional: LinkedIn</a:t>
            </a:r>
          </a:p>
          <a:p>
            <a:pPr marL="0" indent="0">
              <a:buNone/>
            </a:pPr>
            <a:endParaRPr lang="nl-NL" sz="1900" dirty="0" smtClean="0"/>
          </a:p>
          <a:p>
            <a:r>
              <a:rPr lang="nl-NL" sz="1900" dirty="0" smtClean="0"/>
              <a:t>Different audiences, demogrpahics turn to alternative sites: Facebook, Wechat</a:t>
            </a:r>
          </a:p>
          <a:p>
            <a:pPr marL="0" indent="0">
              <a:buNone/>
            </a:pPr>
            <a:endParaRPr lang="nl-NL" sz="1900" dirty="0" smtClean="0"/>
          </a:p>
          <a:p>
            <a:r>
              <a:rPr lang="nl-NL" sz="1900" dirty="0" smtClean="0"/>
              <a:t>Growing inside and outside IWA</a:t>
            </a:r>
          </a:p>
        </p:txBody>
      </p:sp>
      <p:sp>
        <p:nvSpPr>
          <p:cNvPr id="5" name="AutoShape 2" descr="Resultado de imagen de TWITT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 name="AutoShape 4" descr="Resultado de imagen de TWITTE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7174" name="Picture 6" descr="https://www.webceo.com/blog/wp-content/uploads/2015/11/twitt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1" y="1790089"/>
            <a:ext cx="1542074" cy="1542074"/>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9" descr="Resultado de imagen de FACEBOO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7179" name="Picture 11" descr="http://i1.wp.com/www.mobiflip.de/wp-content/uploads/2014/03/facebook-logo-header.png?resize=590%2C3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2675" y="1654663"/>
            <a:ext cx="2491836" cy="1343057"/>
          </a:xfrm>
          <a:prstGeom prst="rect">
            <a:avLst/>
          </a:prstGeom>
          <a:noFill/>
          <a:extLst>
            <a:ext uri="{909E8E84-426E-40DD-AFC4-6F175D3DCCD1}">
              <a14:hiddenFill xmlns:a14="http://schemas.microsoft.com/office/drawing/2010/main">
                <a:solidFill>
                  <a:srgbClr val="FFFFFF"/>
                </a:solidFill>
              </a14:hiddenFill>
            </a:ext>
          </a:extLst>
        </p:spPr>
      </p:pic>
      <p:pic>
        <p:nvPicPr>
          <p:cNvPr id="7185" name="Picture 17" descr="http://cdn.ndtv.com/tech/images/wechat_official_log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2393" y="4749270"/>
            <a:ext cx="1851025" cy="138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7526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ELEPHANT IN THE ROOM</a:t>
            </a:r>
            <a:endParaRPr lang="en-US" dirty="0"/>
          </a:p>
        </p:txBody>
      </p:sp>
      <p:pic>
        <p:nvPicPr>
          <p:cNvPr id="2050"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870703" y="1176767"/>
            <a:ext cx="7155698" cy="5387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93860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5469" y="334800"/>
            <a:ext cx="7789162" cy="820615"/>
          </a:xfrm>
        </p:spPr>
        <p:txBody>
          <a:bodyPr>
            <a:normAutofit fontScale="90000"/>
          </a:bodyPr>
          <a:lstStyle/>
          <a:p>
            <a:r>
              <a:rPr lang="en-US" dirty="0" smtClean="0"/>
              <a:t>   The heroes</a:t>
            </a:r>
            <a:br>
              <a:rPr lang="en-US" dirty="0" smtClean="0"/>
            </a:br>
            <a:endParaRPr lang="en-US" dirty="0"/>
          </a:p>
        </p:txBody>
      </p:sp>
      <p:sp>
        <p:nvSpPr>
          <p:cNvPr id="5" name="TextBox 4"/>
          <p:cNvSpPr txBox="1"/>
          <p:nvPr/>
        </p:nvSpPr>
        <p:spPr>
          <a:xfrm>
            <a:off x="1119391" y="1455164"/>
            <a:ext cx="2462009" cy="461665"/>
          </a:xfrm>
          <a:prstGeom prst="rect">
            <a:avLst/>
          </a:prstGeom>
          <a:noFill/>
        </p:spPr>
        <p:txBody>
          <a:bodyPr wrap="square" rtlCol="0">
            <a:spAutoFit/>
          </a:bodyPr>
          <a:lstStyle/>
          <a:p>
            <a:r>
              <a:rPr lang="en-GB" sz="2400" b="1" dirty="0"/>
              <a:t>	</a:t>
            </a:r>
            <a:r>
              <a:rPr lang="en-GB" sz="2400" b="1" dirty="0" smtClean="0"/>
              <a:t>Our Members</a:t>
            </a:r>
            <a:endParaRPr lang="en-GB" sz="2400" b="1" dirty="0"/>
          </a:p>
        </p:txBody>
      </p:sp>
      <p:sp>
        <p:nvSpPr>
          <p:cNvPr id="26" name="TextBox 25"/>
          <p:cNvSpPr txBox="1"/>
          <p:nvPr/>
        </p:nvSpPr>
        <p:spPr>
          <a:xfrm>
            <a:off x="5843735" y="1458954"/>
            <a:ext cx="2277008" cy="461665"/>
          </a:xfrm>
          <a:prstGeom prst="rect">
            <a:avLst/>
          </a:prstGeom>
          <a:noFill/>
        </p:spPr>
        <p:txBody>
          <a:bodyPr wrap="square" rtlCol="0">
            <a:spAutoFit/>
          </a:bodyPr>
          <a:lstStyle/>
          <a:p>
            <a:r>
              <a:rPr lang="en-GB" sz="2400" b="1" dirty="0" smtClean="0"/>
              <a:t>Our Participants</a:t>
            </a:r>
            <a:endParaRPr lang="en-GB" sz="2400" b="1" dirty="0"/>
          </a:p>
        </p:txBody>
      </p:sp>
      <p:pic>
        <p:nvPicPr>
          <p:cNvPr id="819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977" y="2334921"/>
            <a:ext cx="4302673" cy="2871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2065" y="2334920"/>
            <a:ext cx="4302673" cy="2871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74935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354" y="334963"/>
            <a:ext cx="7331962" cy="643605"/>
          </a:xfrm>
        </p:spPr>
        <p:txBody>
          <a:bodyPr>
            <a:normAutofit fontScale="90000"/>
          </a:bodyPr>
          <a:lstStyle/>
          <a:p>
            <a:r>
              <a:rPr lang="en-US" dirty="0" smtClean="0"/>
              <a:t>The PLOT: </a:t>
            </a:r>
            <a:br>
              <a:rPr lang="en-US" dirty="0" smtClean="0"/>
            </a:br>
            <a:endParaRPr lang="en-US" dirty="0"/>
          </a:p>
        </p:txBody>
      </p:sp>
      <p:sp>
        <p:nvSpPr>
          <p:cNvPr id="3" name="Content Placeholder 2"/>
          <p:cNvSpPr>
            <a:spLocks noGrp="1"/>
          </p:cNvSpPr>
          <p:nvPr>
            <p:ph sz="half" idx="1"/>
          </p:nvPr>
        </p:nvSpPr>
        <p:spPr>
          <a:xfrm>
            <a:off x="418123" y="1423988"/>
            <a:ext cx="6810293" cy="4994397"/>
          </a:xfrm>
        </p:spPr>
        <p:txBody>
          <a:bodyPr/>
          <a:lstStyle/>
          <a:p>
            <a:r>
              <a:rPr lang="en-US" dirty="0" smtClean="0"/>
              <a:t>IWA is beyond members only. IWA’s non-member audience is diversifying and growing</a:t>
            </a:r>
          </a:p>
          <a:p>
            <a:pPr marL="0" indent="0">
              <a:buNone/>
            </a:pPr>
            <a:endParaRPr lang="en-US" dirty="0" smtClean="0"/>
          </a:p>
          <a:p>
            <a:r>
              <a:rPr lang="en-US" dirty="0" smtClean="0"/>
              <a:t>World of digital networking is changing fast and continually evolving</a:t>
            </a:r>
          </a:p>
          <a:p>
            <a:pPr marL="0" indent="0">
              <a:buNone/>
            </a:pPr>
            <a:endParaRPr lang="en-US" dirty="0" smtClean="0"/>
          </a:p>
          <a:p>
            <a:r>
              <a:rPr lang="en-US" dirty="0" smtClean="0"/>
              <a:t>We need a way to be able to talk to members and non-members, participants and clients beyond our traditional circles</a:t>
            </a:r>
            <a:endParaRPr lang="en-US" dirty="0"/>
          </a:p>
        </p:txBody>
      </p:sp>
    </p:spTree>
    <p:extLst>
      <p:ext uri="{BB962C8B-B14F-4D97-AF65-F5344CB8AC3E}">
        <p14:creationId xmlns:p14="http://schemas.microsoft.com/office/powerpoint/2010/main" val="39848135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354" y="334800"/>
            <a:ext cx="7171005" cy="986000"/>
          </a:xfrm>
        </p:spPr>
        <p:txBody>
          <a:bodyPr>
            <a:normAutofit/>
          </a:bodyPr>
          <a:lstStyle/>
          <a:p>
            <a:r>
              <a:rPr lang="en-US" dirty="0" smtClean="0"/>
              <a:t>Chapter i: </a:t>
            </a:r>
            <a:r>
              <a:rPr lang="en-US" dirty="0" smtClean="0"/>
              <a:t/>
            </a:r>
            <a:br>
              <a:rPr lang="en-US" dirty="0" smtClean="0"/>
            </a:br>
            <a:r>
              <a:rPr lang="en-US" dirty="0" err="1" smtClean="0"/>
              <a:t>digitalising</a:t>
            </a:r>
            <a:r>
              <a:rPr lang="en-US" dirty="0" smtClean="0"/>
              <a:t> </a:t>
            </a:r>
            <a:r>
              <a:rPr lang="en-US" dirty="0" smtClean="0"/>
              <a:t>the </a:t>
            </a:r>
            <a:r>
              <a:rPr lang="en-US" dirty="0" err="1" smtClean="0"/>
              <a:t>iwa</a:t>
            </a:r>
            <a:r>
              <a:rPr lang="en-US" dirty="0" smtClean="0"/>
              <a:t> EXPERIENCE</a:t>
            </a:r>
            <a:endParaRPr lang="en-US" dirty="0"/>
          </a:p>
        </p:txBody>
      </p:sp>
      <p:sp>
        <p:nvSpPr>
          <p:cNvPr id="4" name="Flowchart: Magnetic Disk 3"/>
          <p:cNvSpPr/>
          <p:nvPr/>
        </p:nvSpPr>
        <p:spPr>
          <a:xfrm>
            <a:off x="1300480" y="2056675"/>
            <a:ext cx="2296160" cy="3139440"/>
          </a:xfrm>
          <a:prstGeom prst="flowChartMagneticDis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Magnetic Disk 6"/>
          <p:cNvSpPr/>
          <p:nvPr/>
        </p:nvSpPr>
        <p:spPr>
          <a:xfrm>
            <a:off x="3756660" y="2011680"/>
            <a:ext cx="2245360" cy="3139440"/>
          </a:xfrm>
          <a:prstGeom prst="flowChartMagneticDis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Magnetic Disk 7"/>
          <p:cNvSpPr/>
          <p:nvPr/>
        </p:nvSpPr>
        <p:spPr>
          <a:xfrm>
            <a:off x="6131560" y="2011680"/>
            <a:ext cx="2235200" cy="3139440"/>
          </a:xfrm>
          <a:prstGeom prst="flowChartMagneticDis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6202680" y="3303230"/>
            <a:ext cx="2092960" cy="646331"/>
          </a:xfrm>
          <a:prstGeom prst="rect">
            <a:avLst/>
          </a:prstGeom>
          <a:noFill/>
        </p:spPr>
        <p:txBody>
          <a:bodyPr wrap="square" rtlCol="0">
            <a:spAutoFit/>
          </a:bodyPr>
          <a:lstStyle/>
          <a:p>
            <a:r>
              <a:rPr lang="en-US" dirty="0" smtClean="0"/>
              <a:t>Membership &amp; Journal subscription</a:t>
            </a:r>
            <a:endParaRPr lang="en-US" dirty="0"/>
          </a:p>
        </p:txBody>
      </p:sp>
      <p:sp>
        <p:nvSpPr>
          <p:cNvPr id="10" name="TextBox 9"/>
          <p:cNvSpPr txBox="1"/>
          <p:nvPr/>
        </p:nvSpPr>
        <p:spPr>
          <a:xfrm>
            <a:off x="1706880" y="3415714"/>
            <a:ext cx="1483360" cy="369332"/>
          </a:xfrm>
          <a:prstGeom prst="rect">
            <a:avLst/>
          </a:prstGeom>
          <a:noFill/>
        </p:spPr>
        <p:txBody>
          <a:bodyPr wrap="square" rtlCol="0">
            <a:spAutoFit/>
          </a:bodyPr>
          <a:lstStyle/>
          <a:p>
            <a:r>
              <a:rPr lang="en-US" dirty="0" smtClean="0"/>
              <a:t>Networking</a:t>
            </a:r>
            <a:endParaRPr lang="en-US" dirty="0"/>
          </a:p>
        </p:txBody>
      </p:sp>
      <p:sp>
        <p:nvSpPr>
          <p:cNvPr id="11" name="TextBox 10"/>
          <p:cNvSpPr txBox="1"/>
          <p:nvPr/>
        </p:nvSpPr>
        <p:spPr>
          <a:xfrm>
            <a:off x="3756660" y="3323381"/>
            <a:ext cx="2199640" cy="923330"/>
          </a:xfrm>
          <a:prstGeom prst="rect">
            <a:avLst/>
          </a:prstGeom>
          <a:noFill/>
        </p:spPr>
        <p:txBody>
          <a:bodyPr wrap="square" rtlCol="0">
            <a:spAutoFit/>
          </a:bodyPr>
          <a:lstStyle/>
          <a:p>
            <a:r>
              <a:rPr lang="en-US" dirty="0" smtClean="0"/>
              <a:t>Information Sharing &amp; Content Development</a:t>
            </a:r>
            <a:endParaRPr lang="en-US" dirty="0"/>
          </a:p>
        </p:txBody>
      </p:sp>
      <p:sp>
        <p:nvSpPr>
          <p:cNvPr id="16" name="TextBox 15"/>
          <p:cNvSpPr txBox="1"/>
          <p:nvPr/>
        </p:nvSpPr>
        <p:spPr>
          <a:xfrm>
            <a:off x="1625600" y="5373961"/>
            <a:ext cx="1808480" cy="523220"/>
          </a:xfrm>
          <a:prstGeom prst="rect">
            <a:avLst/>
          </a:prstGeom>
          <a:noFill/>
        </p:spPr>
        <p:txBody>
          <a:bodyPr wrap="square" rtlCol="0">
            <a:spAutoFit/>
          </a:bodyPr>
          <a:lstStyle/>
          <a:p>
            <a:r>
              <a:rPr lang="en-US" sz="2800" dirty="0" smtClean="0">
                <a:solidFill>
                  <a:schemeClr val="accent1"/>
                </a:solidFill>
              </a:rPr>
              <a:t>INCLUSIVE</a:t>
            </a:r>
            <a:endParaRPr lang="en-US" sz="2800" dirty="0">
              <a:solidFill>
                <a:schemeClr val="accent1"/>
              </a:solidFill>
            </a:endParaRPr>
          </a:p>
        </p:txBody>
      </p:sp>
      <p:sp>
        <p:nvSpPr>
          <p:cNvPr id="18" name="TextBox 17"/>
          <p:cNvSpPr txBox="1"/>
          <p:nvPr/>
        </p:nvSpPr>
        <p:spPr>
          <a:xfrm>
            <a:off x="3962400" y="5345220"/>
            <a:ext cx="3286760" cy="523220"/>
          </a:xfrm>
          <a:prstGeom prst="rect">
            <a:avLst/>
          </a:prstGeom>
          <a:noFill/>
        </p:spPr>
        <p:txBody>
          <a:bodyPr wrap="square" rtlCol="0">
            <a:spAutoFit/>
          </a:bodyPr>
          <a:lstStyle/>
          <a:p>
            <a:r>
              <a:rPr lang="en-US" sz="2800" dirty="0" smtClean="0">
                <a:solidFill>
                  <a:schemeClr val="accent1"/>
                </a:solidFill>
              </a:rPr>
              <a:t>INSPIRING</a:t>
            </a:r>
            <a:endParaRPr lang="en-US" sz="2800" dirty="0">
              <a:solidFill>
                <a:schemeClr val="accent1"/>
              </a:solidFill>
            </a:endParaRPr>
          </a:p>
        </p:txBody>
      </p:sp>
      <p:sp>
        <p:nvSpPr>
          <p:cNvPr id="19" name="TextBox 18"/>
          <p:cNvSpPr txBox="1"/>
          <p:nvPr/>
        </p:nvSpPr>
        <p:spPr>
          <a:xfrm>
            <a:off x="6390639" y="5353592"/>
            <a:ext cx="2377440" cy="523220"/>
          </a:xfrm>
          <a:prstGeom prst="rect">
            <a:avLst/>
          </a:prstGeom>
          <a:noFill/>
        </p:spPr>
        <p:txBody>
          <a:bodyPr wrap="square" rtlCol="0">
            <a:spAutoFit/>
          </a:bodyPr>
          <a:lstStyle/>
          <a:p>
            <a:r>
              <a:rPr lang="en-US" sz="2800" dirty="0" smtClean="0">
                <a:solidFill>
                  <a:schemeClr val="accent1"/>
                </a:solidFill>
              </a:rPr>
              <a:t>CONVERSION</a:t>
            </a:r>
            <a:endParaRPr lang="en-US" sz="2800" dirty="0">
              <a:solidFill>
                <a:schemeClr val="accent1"/>
              </a:solidFill>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9543" y="2372406"/>
            <a:ext cx="1884537" cy="408116"/>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4211" y="2372406"/>
            <a:ext cx="1884537" cy="408116"/>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6891" y="2372406"/>
            <a:ext cx="1884537" cy="408116"/>
          </a:xfrm>
          <a:prstGeom prst="rect">
            <a:avLst/>
          </a:prstGeom>
        </p:spPr>
      </p:pic>
    </p:spTree>
    <p:extLst>
      <p:ext uri="{BB962C8B-B14F-4D97-AF65-F5344CB8AC3E}">
        <p14:creationId xmlns:p14="http://schemas.microsoft.com/office/powerpoint/2010/main" val="693825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87" y="314747"/>
            <a:ext cx="4038600" cy="874601"/>
          </a:xfrm>
          <a:prstGeom prst="rect">
            <a:avLst/>
          </a:prstGeom>
        </p:spPr>
      </p:pic>
      <p:pic>
        <p:nvPicPr>
          <p:cNvPr id="2" name="Connect Video Launch.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62287" y="1444624"/>
            <a:ext cx="7874000" cy="4429125"/>
          </a:xfrm>
          <a:prstGeom prst="roundRect">
            <a:avLst>
              <a:gd name="adj" fmla="val 5439"/>
            </a:avLst>
          </a:prstGeom>
          <a:ln>
            <a:noFill/>
          </a:ln>
          <a:effectLst>
            <a:innerShdw blurRad="114300" dist="50800">
              <a:srgbClr val="000000">
                <a:alpha val="0"/>
              </a:srgbClr>
            </a:innerShdw>
          </a:effectLst>
        </p:spPr>
      </p:pic>
      <p:pic>
        <p:nvPicPr>
          <p:cNvPr id="4" name="Connect Video Launch.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1543049" y="1555219"/>
            <a:ext cx="7048499" cy="3964781"/>
          </a:xfrm>
          <a:prstGeom prst="rect">
            <a:avLst/>
          </a:prstGeom>
        </p:spPr>
      </p:pic>
      <p:pic>
        <p:nvPicPr>
          <p:cNvPr id="1126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2287" y="1189348"/>
            <a:ext cx="7886699" cy="4482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21534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Design">
  <a:themeElements>
    <a:clrScheme name="IWA Colors">
      <a:dk1>
        <a:srgbClr val="414646"/>
      </a:dk1>
      <a:lt1>
        <a:srgbClr val="FFFFFF"/>
      </a:lt1>
      <a:dk2>
        <a:srgbClr val="939598"/>
      </a:dk2>
      <a:lt2>
        <a:srgbClr val="14325A"/>
      </a:lt2>
      <a:accent1>
        <a:srgbClr val="00AEEF"/>
      </a:accent1>
      <a:accent2>
        <a:srgbClr val="00827D"/>
      </a:accent2>
      <a:accent3>
        <a:srgbClr val="FFD478"/>
      </a:accent3>
      <a:accent4>
        <a:srgbClr val="E6EB00"/>
      </a:accent4>
      <a:accent5>
        <a:srgbClr val="14325A"/>
      </a:accent5>
      <a:accent6>
        <a:srgbClr val="00BEB4"/>
      </a:accent6>
      <a:hlink>
        <a:srgbClr val="00AEEF"/>
      </a:hlink>
      <a:folHlink>
        <a:srgbClr val="00827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17583</TotalTime>
  <Words>2620</Words>
  <Application>Microsoft Office PowerPoint</Application>
  <PresentationFormat>On-screen Show (4:3)</PresentationFormat>
  <Paragraphs>197</Paragraphs>
  <Slides>16</Slides>
  <Notes>16</Notes>
  <HiddenSlides>0</HiddenSlides>
  <MMClips>2</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Office-Design</vt:lpstr>
      <vt:lpstr>PowerPoint Presentation</vt:lpstr>
      <vt:lpstr>PowerPoint Presentation</vt:lpstr>
      <vt:lpstr>THE Protagonist : The networked world</vt:lpstr>
      <vt:lpstr>Digital NETWORKS driving engagement</vt:lpstr>
      <vt:lpstr>THE ELEPHANT IN THE ROOM</vt:lpstr>
      <vt:lpstr>   The heroes </vt:lpstr>
      <vt:lpstr>The PLOT:  </vt:lpstr>
      <vt:lpstr>Chapter i:  digitalising the iwa EXPERIENCE</vt:lpstr>
      <vt:lpstr>PowerPoint Presentation</vt:lpstr>
      <vt:lpstr>CREATING IWA CONNECT WASN’T PLAIN SAILING!</vt:lpstr>
      <vt:lpstr>Engagement Value Cycle: From Collaboration to contribution</vt:lpstr>
      <vt:lpstr> Chapter ii:  INNOVATING THE TRADITIONAL MEMBERSHIP MODEL </vt:lpstr>
      <vt:lpstr>An unfinished story</vt:lpstr>
      <vt:lpstr>THE MORAL OF THE STORY</vt:lpstr>
      <vt:lpstr>Conclusions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Bas Nijboer</dc:creator>
  <cp:lastModifiedBy>Chloe Menhinick</cp:lastModifiedBy>
  <cp:revision>309</cp:revision>
  <cp:lastPrinted>2016-10-28T14:15:45Z</cp:lastPrinted>
  <dcterms:created xsi:type="dcterms:W3CDTF">2013-01-25T14:48:21Z</dcterms:created>
  <dcterms:modified xsi:type="dcterms:W3CDTF">2016-11-03T07:13:21Z</dcterms:modified>
</cp:coreProperties>
</file>