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60" r:id="rId3"/>
    <p:sldId id="265" r:id="rId4"/>
    <p:sldId id="263" r:id="rId5"/>
    <p:sldId id="266" r:id="rId6"/>
    <p:sldId id="267" r:id="rId7"/>
    <p:sldId id="268" r:id="rId8"/>
    <p:sldId id="262" r:id="rId9"/>
    <p:sldId id="270" r:id="rId10"/>
    <p:sldId id="271" r:id="rId11"/>
    <p:sldId id="272" r:id="rId12"/>
    <p:sldId id="273" r:id="rId13"/>
    <p:sldId id="264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FA23B-D55A-4797-B61F-C8BD56AC0EE2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5F4EE-1F68-45E7-BAB6-5AC8E857FA8C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3797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F812E-ED6F-41B2-A4F1-D0F235E20E55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B1DD7-FB4F-4C50-B67D-C72E8FCE548B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5421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FABC8-5F44-4BC2-B46E-7E726F617F87}" type="slidenum">
              <a:rPr lang="fr-BE" smtClean="0"/>
              <a:pPr/>
              <a:t>1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64418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B1DD7-FB4F-4C50-B67D-C72E8FCE548B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001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B1DD7-FB4F-4C50-B67D-C72E8FCE548B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0019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smtClean="0"/>
          </a:p>
        </p:txBody>
      </p:sp>
      <p:sp>
        <p:nvSpPr>
          <p:cNvPr id="123908" name="Espace réservé de l'en-tête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BE" dirty="0" smtClean="0"/>
              <a:t>TVA - AISBL &amp; TVA</a:t>
            </a:r>
          </a:p>
        </p:txBody>
      </p:sp>
      <p:sp>
        <p:nvSpPr>
          <p:cNvPr id="123909" name="Espace réservé de la date 4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mtClean="0"/>
              <a:t>22/06/2010</a:t>
            </a:r>
            <a:endParaRPr lang="fr-BE" smtClean="0"/>
          </a:p>
        </p:txBody>
      </p:sp>
      <p:sp>
        <p:nvSpPr>
          <p:cNvPr id="123910" name="Espace réservé du pied de page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BE" dirty="0" smtClean="0"/>
              <a:t>Alain Soriano</a:t>
            </a:r>
          </a:p>
        </p:txBody>
      </p:sp>
      <p:sp>
        <p:nvSpPr>
          <p:cNvPr id="123911" name="Espace réservé du numéro de diapositive 6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835A20-15D5-4325-AA2F-E1273FD152A1}" type="slidenum">
              <a:rPr lang="fr-B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BE" smtClean="0"/>
          </a:p>
        </p:txBody>
      </p:sp>
    </p:spTree>
    <p:extLst>
      <p:ext uri="{BB962C8B-B14F-4D97-AF65-F5344CB8AC3E}">
        <p14:creationId xmlns:p14="http://schemas.microsoft.com/office/powerpoint/2010/main" val="993480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FABC8-5F44-4BC2-B46E-7E726F617F87}" type="slidenum">
              <a:rPr lang="fr-BE" smtClean="0"/>
              <a:pPr/>
              <a:t>2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64418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B1DD7-FB4F-4C50-B67D-C72E8FCE548B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62051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FABC8-5F44-4BC2-B46E-7E726F617F87}" type="slidenum">
              <a:rPr lang="fr-BE" smtClean="0"/>
              <a:pPr/>
              <a:t>4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64418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FABC8-5F44-4BC2-B46E-7E726F617F87}" type="slidenum">
              <a:rPr lang="fr-BE" smtClean="0">
                <a:solidFill>
                  <a:prstClr val="black"/>
                </a:solidFill>
              </a:rPr>
              <a:pPr/>
              <a:t>5</a:t>
            </a:fld>
            <a:endParaRPr lang="fr-B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360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0FABC8-5F44-4BC2-B46E-7E726F617F87}" type="slidenum">
              <a:rPr lang="fr-BE" smtClean="0"/>
              <a:pPr/>
              <a:t>6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464418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B1DD7-FB4F-4C50-B67D-C72E8FCE548B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001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B1DD7-FB4F-4C50-B67D-C72E8FCE548B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001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B1DD7-FB4F-4C50-B67D-C72E8FCE548B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50001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857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62758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44535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340769"/>
            <a:ext cx="7762056" cy="4680520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>
            <a:lvl1pPr>
              <a:defRPr sz="2400">
                <a:latin typeface="Verdana" pitchFamily="34" charset="0"/>
              </a:defRPr>
            </a:lvl1pPr>
            <a:lvl2pPr>
              <a:buClr>
                <a:srgbClr val="A20000"/>
              </a:buClr>
              <a:buFont typeface="Wingdings 3" pitchFamily="18" charset="2"/>
              <a:buChar char="Ê"/>
              <a:defRPr sz="2400">
                <a:latin typeface="Verdana" pitchFamily="34" charset="0"/>
              </a:defRPr>
            </a:lvl2pPr>
            <a:lvl3pPr>
              <a:buClr>
                <a:srgbClr val="AC0000"/>
              </a:buClr>
              <a:buFont typeface="Wingdings" pitchFamily="2" charset="2"/>
              <a:buChar char="ü"/>
              <a:defRPr sz="2400">
                <a:latin typeface="Verdana" pitchFamily="34" charset="0"/>
              </a:defRPr>
            </a:lvl3pPr>
            <a:lvl4pPr>
              <a:buFont typeface="Wingdings" pitchFamily="2" charset="2"/>
              <a:buChar char="§"/>
              <a:defRPr sz="2400">
                <a:latin typeface="Verdana" pitchFamily="34" charset="0"/>
              </a:defRPr>
            </a:lvl4pPr>
            <a:lvl5pPr>
              <a:buFont typeface="Courier New" pitchFamily="49" charset="0"/>
              <a:buChar char="o"/>
              <a:defRPr sz="2400">
                <a:latin typeface="Verdana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7504" y="6237312"/>
            <a:ext cx="648072" cy="432048"/>
          </a:xfrm>
        </p:spPr>
        <p:txBody>
          <a:bodyPr/>
          <a:lstStyle>
            <a:lvl1pPr algn="ctr">
              <a:defRPr b="1">
                <a:latin typeface="Verdana" pitchFamily="34" charset="0"/>
              </a:defRPr>
            </a:lvl1pPr>
          </a:lstStyle>
          <a:p>
            <a:fld id="{9F8C57F0-3340-4680-B88F-8FD6BEAE84C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926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260649"/>
            <a:ext cx="7772400" cy="93610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971600" y="1484784"/>
            <a:ext cx="7776864" cy="4536504"/>
          </a:xfr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normAutofit/>
          </a:bodyPr>
          <a:lstStyle>
            <a:lvl1pPr marL="0" indent="0" algn="just">
              <a:buFontTx/>
              <a:buBlip>
                <a:blip r:embed="rId2"/>
              </a:buBlip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457200" indent="0" algn="just">
              <a:buClr>
                <a:srgbClr val="A20000"/>
              </a:buClr>
              <a:buFont typeface="Wingdings 3" pitchFamily="18" charset="2"/>
              <a:buChar char="Ê"/>
              <a:defRPr>
                <a:solidFill>
                  <a:schemeClr val="tx1"/>
                </a:solidFill>
              </a:defRPr>
            </a:lvl2pPr>
            <a:lvl3pPr marL="914400" indent="0" algn="just">
              <a:buClr>
                <a:srgbClr val="AC0000"/>
              </a:buClr>
              <a:buFont typeface="Wingdings" pitchFamily="2" charset="2"/>
              <a:buChar char="ü"/>
              <a:defRPr>
                <a:solidFill>
                  <a:schemeClr val="tx1"/>
                </a:solidFill>
              </a:defRPr>
            </a:lvl3pPr>
            <a:lvl4pPr marL="1371600" indent="0" algn="just">
              <a:buFont typeface="Wingdings" pitchFamily="2" charset="2"/>
              <a:buChar char="§"/>
              <a:defRPr>
                <a:solidFill>
                  <a:schemeClr val="tx1"/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 Cliquez pour modifier le style des sous-titres du masque</a:t>
            </a:r>
          </a:p>
          <a:p>
            <a:pPr lvl="1"/>
            <a:r>
              <a:rPr lang="fr-BE" dirty="0" smtClean="0"/>
              <a:t>?V?</a:t>
            </a:r>
          </a:p>
          <a:p>
            <a:pPr lvl="2"/>
            <a:r>
              <a:rPr lang="fr-BE" dirty="0" smtClean="0"/>
              <a:t>VS</a:t>
            </a:r>
          </a:p>
          <a:p>
            <a:pPr lvl="3"/>
            <a:r>
              <a:rPr lang="fr-BE" dirty="0" smtClean="0"/>
              <a:t>DSV</a:t>
            </a:r>
            <a:endParaRPr lang="fr-FR" dirty="0"/>
          </a:p>
        </p:txBody>
      </p:sp>
      <p:sp>
        <p:nvSpPr>
          <p:cNvPr id="7" name="Espace réservé du numéro de diapositive 5"/>
          <p:cNvSpPr txBox="1">
            <a:spLocks/>
          </p:cNvSpPr>
          <p:nvPr userDrawn="1"/>
        </p:nvSpPr>
        <p:spPr>
          <a:xfrm>
            <a:off x="179512" y="6237312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b="1">
                <a:latin typeface="Verdana" pitchFamily="34" charset="0"/>
              </a:defRPr>
            </a:lvl1pPr>
          </a:lstStyle>
          <a:p>
            <a:pPr algn="ctr">
              <a:defRPr/>
            </a:pPr>
            <a:endParaRPr lang="fr-FR" sz="1200" dirty="0">
              <a:solidFill>
                <a:prstClr val="white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C57F0-3340-4680-B88F-8FD6BEAE84C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08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7013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3084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7701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8851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8093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12610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8852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7659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513E7-2966-44BD-BF15-6F6A44D4EB26}" type="datetimeFigureOut">
              <a:rPr lang="fr-BE" smtClean="0"/>
              <a:t>30/10/2015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D2450-4482-479E-93CE-977CD25CFF3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9741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812360" cy="792088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12777"/>
            <a:ext cx="7762056" cy="4608512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7504" y="6237312"/>
            <a:ext cx="576064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9F8C57F0-3340-4680-B88F-8FD6BEAE84C3}" type="slidenum">
              <a:rPr lang="fr-FR" smtClean="0">
                <a:solidFill>
                  <a:prstClr val="white"/>
                </a:solidFill>
              </a:rPr>
              <a:pPr/>
              <a:t>‹N°›</a:t>
            </a:fld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07504" y="188640"/>
            <a:ext cx="648072" cy="590465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BE" sz="1200" b="1" dirty="0">
                <a:solidFill>
                  <a:prstClr val="white"/>
                </a:solidFill>
                <a:latin typeface="Verdana" pitchFamily="34" charset="0"/>
              </a:rPr>
              <a:t>BELGIAN  VAT DESK</a:t>
            </a:r>
          </a:p>
        </p:txBody>
      </p:sp>
      <p:sp>
        <p:nvSpPr>
          <p:cNvPr id="8" name="Espace réservé du numéro de diapositive 11"/>
          <p:cNvSpPr txBox="1">
            <a:spLocks/>
          </p:cNvSpPr>
          <p:nvPr userDrawn="1"/>
        </p:nvSpPr>
        <p:spPr>
          <a:xfrm>
            <a:off x="107504" y="6237312"/>
            <a:ext cx="648072" cy="43204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65000"/>
              </a:schemeClr>
            </a:solidFill>
          </a:ln>
        </p:spPr>
        <p:txBody>
          <a:bodyPr vert="horz" lIns="91440" tIns="45720" rIns="91440" bIns="45720" rtlCol="0" anchor="ctr"/>
          <a:lstStyle>
            <a:lvl1pPr algn="ctr">
              <a:defRPr sz="12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Verdana" pitchFamily="34" charset="0"/>
              </a:defRPr>
            </a:lvl1pPr>
          </a:lstStyle>
          <a:p>
            <a:pPr>
              <a:defRPr/>
            </a:pPr>
            <a:fld id="{9F8C57F0-3340-4680-B88F-8FD6BEAE84C3}" type="slidenum">
              <a:rPr lang="fr-FR" b="1" smtClean="0">
                <a:ln>
                  <a:noFill/>
                </a:ln>
                <a:solidFill>
                  <a:prstClr val="white"/>
                </a:solidFill>
                <a:effectLst/>
              </a:rPr>
              <a:pPr>
                <a:defRPr/>
              </a:pPr>
              <a:t>‹N°›</a:t>
            </a:fld>
            <a:endParaRPr lang="fr-FR" b="1" dirty="0">
              <a:solidFill>
                <a:prstClr val="white"/>
              </a:solidFill>
            </a:endParaRPr>
          </a:p>
        </p:txBody>
      </p:sp>
      <p:sp>
        <p:nvSpPr>
          <p:cNvPr id="9" name="Espace réservé du numéro de diapositive 5"/>
          <p:cNvSpPr txBox="1">
            <a:spLocks/>
          </p:cNvSpPr>
          <p:nvPr userDrawn="1"/>
        </p:nvSpPr>
        <p:spPr>
          <a:xfrm>
            <a:off x="107504" y="6237312"/>
            <a:ext cx="648072" cy="432048"/>
          </a:xfrm>
          <a:prstGeom prst="rect">
            <a:avLst/>
          </a:prstGeom>
        </p:spPr>
        <p:txBody>
          <a:bodyPr/>
          <a:lstStyle>
            <a:lvl1pPr>
              <a:defRPr b="1">
                <a:latin typeface="Verdana" pitchFamily="34" charset="0"/>
              </a:defRPr>
            </a:lvl1pPr>
          </a:lstStyle>
          <a:p>
            <a:pPr>
              <a:defRPr/>
            </a:pPr>
            <a:endParaRPr lang="fr-FR" sz="1200" dirty="0">
              <a:solidFill>
                <a:prstClr val="white"/>
              </a:solidFill>
            </a:endParaRPr>
          </a:p>
        </p:txBody>
      </p:sp>
      <p:pic>
        <p:nvPicPr>
          <p:cNvPr id="10" name="Picture 4" descr="Logo 2008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288" y="6093296"/>
            <a:ext cx="1571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015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0541" cmpd="sng">
            <a:solidFill>
              <a:srgbClr val="7D7D7D">
                <a:tint val="100000"/>
                <a:shade val="100000"/>
                <a:satMod val="110000"/>
              </a:srgbClr>
            </a:solidFill>
            <a:prstDash val="solid"/>
          </a:ln>
          <a:solidFill>
            <a:schemeClr val="tx1">
              <a:lumMod val="50000"/>
              <a:lumOff val="50000"/>
            </a:schemeClr>
          </a:solidFill>
          <a:effectLst>
            <a:reflection blurRad="6350" stA="55000" endA="300" endPos="45500" dir="5400000" sy="-100000" algn="bl" rotWithShape="0"/>
          </a:effectLst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5"/>
        </a:buBlip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8E0000"/>
        </a:buClr>
        <a:buFont typeface="Wingdings 3" pitchFamily="18" charset="2"/>
        <a:buChar char="Ê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A20000"/>
        </a:buClr>
        <a:buFont typeface="Wingdings" pitchFamily="2" charset="2"/>
        <a:buChar char="Ø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pn@vatdesk.e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35696" y="2276872"/>
            <a:ext cx="7308304" cy="1752600"/>
          </a:xfrm>
        </p:spPr>
        <p:txBody>
          <a:bodyPr>
            <a:normAutofit/>
          </a:bodyPr>
          <a:lstStyle/>
          <a:p>
            <a:r>
              <a:rPr lang="fr-BE" sz="4000" b="1" dirty="0" smtClean="0"/>
              <a:t>UIA </a:t>
            </a:r>
            <a:endParaRPr lang="fr-BE" sz="4000" b="1" dirty="0" smtClean="0"/>
          </a:p>
          <a:p>
            <a:r>
              <a:rPr lang="fr-BE" sz="4000" b="1" dirty="0" smtClean="0"/>
              <a:t>ROUNDTABLE</a:t>
            </a:r>
            <a:endParaRPr lang="fr-FR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63688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rgbClr val="990000"/>
                </a:solidFill>
                <a:cs typeface="Arial" pitchFamily="34" charset="0"/>
              </a:rPr>
              <a:t>VAT</a:t>
            </a: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DESK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Place Constantin Meunier, 20/6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B-1190 Bruxelles, Belgique</a:t>
            </a:r>
          </a:p>
          <a:p>
            <a:endParaRPr lang="fr-BE" sz="11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  <a:sym typeface="Wingdings"/>
              </a:rPr>
              <a:t></a:t>
            </a:r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: 02/351.26.00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  <a:sym typeface="Wingdings 2"/>
              </a:rPr>
              <a:t></a:t>
            </a:r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: 02/351.12.01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E-mail:  </a:t>
            </a:r>
            <a:r>
              <a:rPr lang="fr-BE" sz="1100" b="1" u="sng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info@vatdesk.be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Site web: </a:t>
            </a:r>
            <a:r>
              <a:rPr lang="fr-BE" sz="1100" b="1" u="sng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www.vatdesk.eu</a:t>
            </a:r>
            <a:endParaRPr lang="fr-BE" sz="1100" b="1" u="sng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12160" y="6165303"/>
            <a:ext cx="3161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dirty="0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13 </a:t>
            </a:r>
            <a:r>
              <a:rPr lang="fr-BE" sz="2400" dirty="0" err="1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November</a:t>
            </a:r>
            <a:r>
              <a:rPr lang="fr-BE" sz="2400" dirty="0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 2015</a:t>
            </a:r>
            <a:endParaRPr lang="fr-FR" sz="2400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124" y="476672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05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Events</a:t>
            </a:r>
            <a:endParaRPr lang="en-US" b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smtClean="0"/>
              <a:t>3 scenarios</a:t>
            </a:r>
          </a:p>
          <a:p>
            <a:pPr lvl="1"/>
            <a:r>
              <a:rPr lang="en-US" dirty="0" smtClean="0"/>
              <a:t>NFPO is full organizer;</a:t>
            </a:r>
          </a:p>
          <a:p>
            <a:pPr lvl="1"/>
            <a:r>
              <a:rPr lang="en-US" dirty="0" smtClean="0"/>
              <a:t>PCO is commissionaire and NFPO is principal;</a:t>
            </a:r>
          </a:p>
          <a:p>
            <a:pPr lvl="1"/>
            <a:r>
              <a:rPr lang="en-US" dirty="0" smtClean="0"/>
              <a:t> NFPO transfers the right to organize the event to PCO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pPr>
              <a:buNone/>
            </a:pPr>
            <a:endParaRPr lang="fr-BE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93296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494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Subsidies &amp; Grants</a:t>
            </a:r>
            <a:endParaRPr lang="en-US" b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 3 Types</a:t>
            </a:r>
          </a:p>
          <a:p>
            <a:pPr lvl="1"/>
            <a:r>
              <a:rPr lang="en-US" dirty="0" smtClean="0"/>
              <a:t> Grant “service agreement” (call for tender) : grant = price</a:t>
            </a:r>
          </a:p>
          <a:p>
            <a:pPr lvl="2"/>
            <a:r>
              <a:rPr lang="en-US" dirty="0" smtClean="0"/>
              <a:t>Exemption</a:t>
            </a:r>
          </a:p>
          <a:p>
            <a:pPr lvl="2"/>
            <a:r>
              <a:rPr lang="en-US" dirty="0" smtClean="0"/>
              <a:t>VAT recovery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Operational grant: grant ‡ price</a:t>
            </a:r>
          </a:p>
          <a:p>
            <a:pPr lvl="2"/>
            <a:r>
              <a:rPr lang="en-US" dirty="0" smtClean="0"/>
              <a:t>No VAT due on grant</a:t>
            </a:r>
          </a:p>
          <a:p>
            <a:pPr lvl="2"/>
            <a:r>
              <a:rPr lang="en-US" dirty="0" smtClean="0"/>
              <a:t>No VAT recovery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Project grant (call for actions): grant can be a price depending on scope and specific conditions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32" y="6160166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0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Box 11"/>
          <p:cNvSpPr txBox="1">
            <a:spLocks noChangeArrowheads="1"/>
          </p:cNvSpPr>
          <p:nvPr/>
        </p:nvSpPr>
        <p:spPr bwMode="auto">
          <a:xfrm>
            <a:off x="571500" y="214313"/>
            <a:ext cx="8072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fr-BE" sz="2800">
                <a:solidFill>
                  <a:schemeClr val="bg1"/>
                </a:solidFill>
                <a:latin typeface="Calibri" pitchFamily="34" charset="0"/>
              </a:rPr>
              <a:t>CONTACTS</a:t>
            </a:r>
          </a:p>
        </p:txBody>
      </p:sp>
      <p:sp>
        <p:nvSpPr>
          <p:cNvPr id="70661" name="TextBox 6"/>
          <p:cNvSpPr txBox="1">
            <a:spLocks noChangeArrowheads="1"/>
          </p:cNvSpPr>
          <p:nvPr/>
        </p:nvSpPr>
        <p:spPr bwMode="auto">
          <a:xfrm>
            <a:off x="428625" y="1000125"/>
            <a:ext cx="821531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endParaRPr lang="en-US" sz="2000" b="1" dirty="0">
              <a:latin typeface="Calibri" pitchFamily="34" charset="0"/>
            </a:endParaRPr>
          </a:p>
          <a:p>
            <a:pPr algn="ctr" eaLnBrk="1" hangingPunct="1"/>
            <a:endParaRPr lang="en-US" sz="2000" b="1" dirty="0">
              <a:latin typeface="Calibri" pitchFamily="34" charset="0"/>
            </a:endParaRPr>
          </a:p>
          <a:p>
            <a:pPr algn="ctr" eaLnBrk="1" hangingPunct="1"/>
            <a:r>
              <a:rPr lang="en-US" sz="2000" b="1" dirty="0">
                <a:latin typeface="Verdana" pitchFamily="34" charset="0"/>
              </a:rPr>
              <a:t>Philippe Noirhomme</a:t>
            </a:r>
          </a:p>
          <a:p>
            <a:pPr algn="ctr" eaLnBrk="1" hangingPunct="1"/>
            <a:r>
              <a:rPr lang="en-US" sz="2000" b="1" dirty="0" smtClean="0">
                <a:latin typeface="Verdana" pitchFamily="34" charset="0"/>
              </a:rPr>
              <a:t>European </a:t>
            </a:r>
            <a:r>
              <a:rPr lang="en-US" sz="2000" b="1" dirty="0">
                <a:latin typeface="Verdana" pitchFamily="34" charset="0"/>
              </a:rPr>
              <a:t>VAT Desk</a:t>
            </a:r>
          </a:p>
          <a:p>
            <a:pPr algn="ctr" eaLnBrk="1" hangingPunct="1"/>
            <a:r>
              <a:rPr lang="en-US" sz="2000" b="1" dirty="0">
                <a:latin typeface="Verdana" pitchFamily="34" charset="0"/>
              </a:rPr>
              <a:t>Place </a:t>
            </a:r>
            <a:r>
              <a:rPr lang="en-US" sz="2000" b="1" dirty="0" err="1">
                <a:latin typeface="Verdana" pitchFamily="34" charset="0"/>
              </a:rPr>
              <a:t>Constantin</a:t>
            </a:r>
            <a:r>
              <a:rPr lang="en-US" sz="2000" b="1" dirty="0">
                <a:latin typeface="Verdana" pitchFamily="34" charset="0"/>
              </a:rPr>
              <a:t> </a:t>
            </a:r>
            <a:r>
              <a:rPr lang="en-US" sz="2000" b="1" dirty="0" err="1" smtClean="0">
                <a:latin typeface="Verdana" pitchFamily="34" charset="0"/>
              </a:rPr>
              <a:t>Meunier</a:t>
            </a:r>
            <a:r>
              <a:rPr lang="en-US" sz="2000" b="1" dirty="0" smtClean="0">
                <a:latin typeface="Verdana" pitchFamily="34" charset="0"/>
              </a:rPr>
              <a:t>, </a:t>
            </a:r>
            <a:r>
              <a:rPr lang="en-US" sz="2000" b="1" dirty="0">
                <a:latin typeface="Verdana" pitchFamily="34" charset="0"/>
              </a:rPr>
              <a:t>20/6</a:t>
            </a:r>
          </a:p>
          <a:p>
            <a:pPr algn="ctr" eaLnBrk="1" hangingPunct="1"/>
            <a:r>
              <a:rPr lang="en-US" sz="2000" b="1" dirty="0" smtClean="0">
                <a:latin typeface="Verdana" pitchFamily="34" charset="0"/>
              </a:rPr>
              <a:t>1190 Brussels</a:t>
            </a:r>
            <a:endParaRPr lang="en-US" sz="2000" b="1" dirty="0">
              <a:latin typeface="Verdana" pitchFamily="34" charset="0"/>
            </a:endParaRPr>
          </a:p>
          <a:p>
            <a:pPr algn="ctr" eaLnBrk="1" hangingPunct="1"/>
            <a:r>
              <a:rPr lang="en-US" sz="2000" b="1" dirty="0" smtClean="0">
                <a:latin typeface="Verdana" pitchFamily="34" charset="0"/>
                <a:sym typeface="Wingdings 2"/>
              </a:rPr>
              <a:t></a:t>
            </a:r>
            <a:r>
              <a:rPr lang="en-US" sz="2000" b="1" dirty="0" smtClean="0">
                <a:latin typeface="Verdana" pitchFamily="34" charset="0"/>
                <a:sym typeface="Wingdings"/>
              </a:rPr>
              <a:t>: </a:t>
            </a:r>
            <a:r>
              <a:rPr lang="en-US" sz="2000" b="1" dirty="0" smtClean="0">
                <a:latin typeface="Verdana" pitchFamily="34" charset="0"/>
              </a:rPr>
              <a:t>02/351.26.00</a:t>
            </a:r>
            <a:endParaRPr lang="en-US" sz="2000" b="1" dirty="0">
              <a:latin typeface="Verdana" pitchFamily="34" charset="0"/>
            </a:endParaRPr>
          </a:p>
          <a:p>
            <a:pPr algn="ctr" eaLnBrk="1" hangingPunct="1"/>
            <a:r>
              <a:rPr lang="en-US" sz="2000" b="1" dirty="0" smtClean="0">
                <a:latin typeface="Verdana" pitchFamily="34" charset="0"/>
                <a:sym typeface="Wingdings 2"/>
              </a:rPr>
              <a:t>: </a:t>
            </a:r>
            <a:r>
              <a:rPr lang="en-US" sz="2000" b="1" dirty="0" smtClean="0">
                <a:latin typeface="Verdana" pitchFamily="34" charset="0"/>
              </a:rPr>
              <a:t>02/351.12.01</a:t>
            </a:r>
            <a:endParaRPr lang="en-US" sz="2000" b="1" dirty="0">
              <a:latin typeface="Verdana" pitchFamily="34" charset="0"/>
            </a:endParaRPr>
          </a:p>
          <a:p>
            <a:pPr algn="ctr" eaLnBrk="1" hangingPunct="1"/>
            <a:r>
              <a:rPr lang="en-US" sz="2000" b="1" dirty="0" smtClean="0">
                <a:latin typeface="Verdana" pitchFamily="34" charset="0"/>
                <a:sym typeface="Wingdings 2"/>
              </a:rPr>
              <a:t>: </a:t>
            </a:r>
            <a:r>
              <a:rPr lang="en-US" sz="2000" b="1" dirty="0" smtClean="0">
                <a:latin typeface="Verdana" pitchFamily="34" charset="0"/>
              </a:rPr>
              <a:t>0497/59 </a:t>
            </a:r>
            <a:r>
              <a:rPr lang="en-US" sz="2000" b="1" dirty="0">
                <a:latin typeface="Verdana" pitchFamily="34" charset="0"/>
              </a:rPr>
              <a:t>72 77</a:t>
            </a:r>
          </a:p>
          <a:p>
            <a:pPr algn="ctr" eaLnBrk="1" hangingPunct="1"/>
            <a:r>
              <a:rPr lang="en-US" sz="2000" b="1" dirty="0" smtClean="0">
                <a:latin typeface="Verdana" pitchFamily="34" charset="0"/>
                <a:hlinkClick r:id="rId3"/>
              </a:rPr>
              <a:t>pn@vatdesk.eu</a:t>
            </a:r>
            <a:endParaRPr lang="en-US" sz="2000" b="1" dirty="0" smtClean="0">
              <a:latin typeface="Verdana" pitchFamily="34" charset="0"/>
            </a:endParaRPr>
          </a:p>
          <a:p>
            <a:pPr algn="ctr" eaLnBrk="1" hangingPunct="1"/>
            <a:r>
              <a:rPr lang="en-US" sz="2000" b="1" dirty="0" smtClean="0">
                <a:latin typeface="Verdana" pitchFamily="34" charset="0"/>
              </a:rPr>
              <a:t>www.vatdesk.eu</a:t>
            </a:r>
            <a:endParaRPr lang="en-US" sz="2000" b="1" dirty="0">
              <a:latin typeface="Verdana" pitchFamily="34" charset="0"/>
            </a:endParaRPr>
          </a:p>
          <a:p>
            <a:pPr algn="ctr" eaLnBrk="1" hangingPunct="1"/>
            <a:endParaRPr lang="fr-BE" sz="2000" dirty="0">
              <a:latin typeface="Verdana" pitchFamily="34" charset="0"/>
            </a:endParaRPr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21288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73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35696" y="2276872"/>
            <a:ext cx="7308304" cy="1752600"/>
          </a:xfrm>
        </p:spPr>
        <p:txBody>
          <a:bodyPr>
            <a:normAutofit/>
          </a:bodyPr>
          <a:lstStyle/>
          <a:p>
            <a:r>
              <a:rPr lang="fr-BE" sz="4000" b="1" dirty="0" smtClean="0"/>
              <a:t>UIA </a:t>
            </a:r>
            <a:r>
              <a:rPr lang="fr-BE" sz="4000" b="1" dirty="0" err="1" smtClean="0"/>
              <a:t>Roundtable</a:t>
            </a:r>
            <a:endParaRPr lang="fr-BE" sz="4000" b="1" dirty="0" smtClean="0"/>
          </a:p>
          <a:p>
            <a:r>
              <a:rPr lang="fr-BE" sz="4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Introduction</a:t>
            </a:r>
            <a:endParaRPr lang="fr-FR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63688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rgbClr val="990000"/>
                </a:solidFill>
                <a:cs typeface="Arial" pitchFamily="34" charset="0"/>
              </a:rPr>
              <a:t>VAT</a:t>
            </a: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 DESK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Place Constantin Meunier, 20/6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B-1190 Bruxelles, Belgique</a:t>
            </a:r>
          </a:p>
          <a:p>
            <a:endParaRPr lang="fr-BE" sz="11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  <a:sym typeface="Wingdings"/>
              </a:rPr>
              <a:t></a:t>
            </a:r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: 02/351.26.00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  <a:sym typeface="Wingdings 2"/>
              </a:rPr>
              <a:t></a:t>
            </a:r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: 02/351.12.01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E-mail:  </a:t>
            </a:r>
            <a:r>
              <a:rPr lang="fr-BE" sz="1100" b="1" u="sng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info@vatdesk.be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Site web: </a:t>
            </a:r>
            <a:r>
              <a:rPr lang="fr-BE" sz="1100" b="1" u="sng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www.vatdesk.eu</a:t>
            </a:r>
            <a:endParaRPr lang="fr-BE" sz="1100" b="1" u="sng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12160" y="6165303"/>
            <a:ext cx="3161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dirty="0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13 </a:t>
            </a:r>
            <a:r>
              <a:rPr lang="fr-BE" sz="2400" dirty="0" err="1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November</a:t>
            </a:r>
            <a:r>
              <a:rPr lang="fr-BE" sz="2400" dirty="0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 2015</a:t>
            </a:r>
            <a:endParaRPr lang="fr-FR" sz="2400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260648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6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Key VAT issues of non-for-profit international organizations (NFPO) :</a:t>
            </a:r>
          </a:p>
          <a:p>
            <a:pPr lvl="1"/>
            <a:r>
              <a:rPr lang="en-US" b="1" dirty="0" smtClean="0"/>
              <a:t>VAT position or NFPO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Economic activities: scope;</a:t>
            </a:r>
          </a:p>
          <a:p>
            <a:pPr lvl="2"/>
            <a:r>
              <a:rPr lang="en-US" dirty="0" smtClean="0"/>
              <a:t>Exemption: conditions</a:t>
            </a:r>
          </a:p>
          <a:p>
            <a:pPr lvl="2"/>
            <a:r>
              <a:rPr lang="en-US" dirty="0" smtClean="0"/>
              <a:t>Input VAT recovery: How much?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Events</a:t>
            </a:r>
            <a:r>
              <a:rPr lang="en-US" dirty="0" smtClean="0"/>
              <a:t>: </a:t>
            </a:r>
            <a:r>
              <a:rPr lang="en-US" dirty="0" smtClean="0"/>
              <a:t>VAT </a:t>
            </a:r>
            <a:r>
              <a:rPr lang="en-US" dirty="0" smtClean="0"/>
              <a:t>implications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Subsidies/Grants </a:t>
            </a:r>
            <a:r>
              <a:rPr lang="en-US" b="1" dirty="0" smtClean="0"/>
              <a:t>(</a:t>
            </a:r>
            <a:r>
              <a:rPr lang="en-US" b="1" i="1" dirty="0" smtClean="0"/>
              <a:t>e.g.</a:t>
            </a:r>
            <a:r>
              <a:rPr lang="en-US" b="1" dirty="0"/>
              <a:t> </a:t>
            </a:r>
            <a:r>
              <a:rPr lang="en-US" b="1" dirty="0" smtClean="0"/>
              <a:t>EU </a:t>
            </a:r>
            <a:r>
              <a:rPr lang="en-US" b="1" dirty="0" smtClean="0"/>
              <a:t>funded Projects)</a:t>
            </a:r>
            <a:r>
              <a:rPr lang="en-US" dirty="0" smtClean="0"/>
              <a:t>: assessing impact on VAT recovery</a:t>
            </a:r>
            <a:endParaRPr lang="en-US" dirty="0"/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70" y="6070962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63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35696" y="2276872"/>
            <a:ext cx="7308304" cy="1752600"/>
          </a:xfrm>
        </p:spPr>
        <p:txBody>
          <a:bodyPr>
            <a:normAutofit/>
          </a:bodyPr>
          <a:lstStyle/>
          <a:p>
            <a:r>
              <a:rPr lang="fr-BE" sz="4000" b="1" dirty="0" smtClean="0"/>
              <a:t>UIA </a:t>
            </a:r>
            <a:r>
              <a:rPr lang="fr-BE" sz="4000" b="1" dirty="0" err="1" smtClean="0"/>
              <a:t>Roundtable</a:t>
            </a:r>
            <a:endParaRPr lang="fr-BE" sz="4000" b="1" dirty="0" smtClean="0"/>
          </a:p>
          <a:p>
            <a:r>
              <a:rPr lang="en-US" sz="4000" dirty="0"/>
              <a:t>Where to find help ?</a:t>
            </a:r>
            <a:endParaRPr lang="fr-FR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63688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rgbClr val="990000"/>
                </a:solidFill>
                <a:cs typeface="Arial" pitchFamily="34" charset="0"/>
              </a:rPr>
              <a:t>VAT</a:t>
            </a: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DESK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Place Constantin Meunier, 20/6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B-1190 Bruxelles, Belgique</a:t>
            </a:r>
          </a:p>
          <a:p>
            <a:endParaRPr lang="fr-BE" sz="11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  <a:sym typeface="Wingdings"/>
              </a:rPr>
              <a:t></a:t>
            </a:r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: 02/351.26.00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  <a:sym typeface="Wingdings 2"/>
              </a:rPr>
              <a:t></a:t>
            </a:r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: 02/351.12.01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E-mail:  </a:t>
            </a:r>
            <a:r>
              <a:rPr lang="fr-BE" sz="1100" b="1" u="sng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info@vatdesk.be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Site web: </a:t>
            </a:r>
            <a:r>
              <a:rPr lang="fr-BE" sz="1100" b="1" u="sng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www.vatdesk.eu</a:t>
            </a:r>
            <a:endParaRPr lang="fr-BE" sz="1100" b="1" u="sng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12160" y="6165303"/>
            <a:ext cx="3161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dirty="0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13 </a:t>
            </a:r>
            <a:r>
              <a:rPr lang="fr-BE" sz="2400" dirty="0" err="1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November</a:t>
            </a:r>
            <a:r>
              <a:rPr lang="fr-BE" sz="2400" dirty="0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 2015</a:t>
            </a:r>
            <a:endParaRPr lang="fr-FR" sz="2400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124" y="404664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2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/>
              </a:rPr>
              <a:t>Where to find </a:t>
            </a:r>
            <a:r>
              <a:rPr lang="en-US" dirty="0" smtClean="0">
                <a:effectLst/>
              </a:rPr>
              <a:t>help ?</a:t>
            </a:r>
            <a:endParaRPr lang="fr-BE" dirty="0">
              <a:effectLst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 There </a:t>
            </a:r>
            <a:r>
              <a:rPr lang="fr-BE" dirty="0" err="1" smtClean="0"/>
              <a:t>is</a:t>
            </a:r>
            <a:r>
              <a:rPr lang="fr-BE" dirty="0" smtClean="0"/>
              <a:t> a </a:t>
            </a:r>
            <a:r>
              <a:rPr lang="fr-BE" dirty="0" err="1" smtClean="0"/>
              <a:t>need</a:t>
            </a:r>
            <a:r>
              <a:rPr lang="fr-BE" dirty="0" smtClean="0"/>
              <a:t> for: </a:t>
            </a:r>
            <a:endParaRPr lang="fr-BE" dirty="0" smtClean="0"/>
          </a:p>
          <a:p>
            <a:pPr lvl="1"/>
            <a:r>
              <a:rPr lang="en-US" b="1" dirty="0" smtClean="0"/>
              <a:t>VAT </a:t>
            </a:r>
            <a:r>
              <a:rPr lang="en-US" b="1" dirty="0" smtClean="0"/>
              <a:t>Review</a:t>
            </a:r>
            <a:r>
              <a:rPr lang="en-US" dirty="0" smtClean="0"/>
              <a:t>: assessing your </a:t>
            </a:r>
            <a:r>
              <a:rPr lang="en-US" dirty="0" smtClean="0"/>
              <a:t>NFPO’s </a:t>
            </a:r>
            <a:r>
              <a:rPr lang="en-US" dirty="0" smtClean="0"/>
              <a:t>VAT </a:t>
            </a:r>
            <a:r>
              <a:rPr lang="en-US" dirty="0" smtClean="0"/>
              <a:t>position correctly (avoiding liabilities &amp; missed cost save) 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VAT Compliance</a:t>
            </a:r>
            <a:r>
              <a:rPr lang="en-US" dirty="0" smtClean="0"/>
              <a:t>: </a:t>
            </a:r>
            <a:r>
              <a:rPr lang="en-US" dirty="0" smtClean="0"/>
              <a:t>complying with </a:t>
            </a:r>
            <a:r>
              <a:rPr lang="en-US" dirty="0" smtClean="0"/>
              <a:t>your VAT obligations in </a:t>
            </a:r>
            <a:r>
              <a:rPr lang="en-US" dirty="0" smtClean="0"/>
              <a:t>28 EU countries</a:t>
            </a:r>
            <a:endParaRPr lang="en-US" dirty="0" smtClean="0"/>
          </a:p>
          <a:p>
            <a:r>
              <a:rPr lang="en-US" dirty="0" smtClean="0"/>
              <a:t> European VAT Desk: 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t</a:t>
            </a:r>
            <a:r>
              <a:rPr lang="en-US" dirty="0" smtClean="0"/>
              <a:t>ailor-made budget</a:t>
            </a:r>
            <a:endParaRPr lang="fr-BE" dirty="0"/>
          </a:p>
          <a:p>
            <a:pPr lvl="1"/>
            <a:r>
              <a:rPr lang="fr-BE" dirty="0"/>
              <a:t> </a:t>
            </a:r>
            <a:r>
              <a:rPr lang="fr-BE" dirty="0" smtClean="0"/>
              <a:t>Cross-border VAT </a:t>
            </a:r>
            <a:r>
              <a:rPr lang="fr-BE" dirty="0" err="1" smtClean="0"/>
              <a:t>review</a:t>
            </a:r>
            <a:r>
              <a:rPr lang="fr-BE" dirty="0" smtClean="0"/>
              <a:t> &amp; VAT compliance in 28 countries</a:t>
            </a:r>
            <a:endParaRPr lang="en-US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029398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69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35696" y="2276872"/>
            <a:ext cx="7308304" cy="1752600"/>
          </a:xfrm>
        </p:spPr>
        <p:txBody>
          <a:bodyPr>
            <a:normAutofit/>
          </a:bodyPr>
          <a:lstStyle/>
          <a:p>
            <a:r>
              <a:rPr lang="fr-BE" sz="4000" b="1" dirty="0" smtClean="0"/>
              <a:t>UIA </a:t>
            </a:r>
            <a:r>
              <a:rPr lang="fr-BE" sz="4000" b="1" dirty="0" err="1" smtClean="0"/>
              <a:t>Roundtable</a:t>
            </a:r>
            <a:endParaRPr lang="fr-BE" sz="4000" b="1" dirty="0" smtClean="0"/>
          </a:p>
          <a:p>
            <a:r>
              <a:rPr lang="en-US" sz="4000" dirty="0" smtClean="0"/>
              <a:t>Workshop 1</a:t>
            </a:r>
            <a:endParaRPr lang="fr-FR" sz="4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763688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75000"/>
                  <a:lumOff val="25000"/>
                  <a:tint val="66000"/>
                  <a:satMod val="160000"/>
                </a:schemeClr>
              </a:gs>
              <a:gs pos="50000">
                <a:schemeClr val="tx1">
                  <a:lumMod val="75000"/>
                  <a:lumOff val="25000"/>
                  <a:tint val="44500"/>
                  <a:satMod val="160000"/>
                </a:schemeClr>
              </a:gs>
              <a:gs pos="100000">
                <a:schemeClr val="tx1">
                  <a:lumMod val="75000"/>
                  <a:lumOff val="25000"/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 smtClean="0">
              <a:solidFill>
                <a:srgbClr val="000000"/>
              </a:solidFill>
              <a:cs typeface="Arial" pitchFamily="34" charset="0"/>
            </a:endParaRPr>
          </a:p>
          <a:p>
            <a:endParaRPr lang="en-US" sz="1600" b="1" dirty="0">
              <a:solidFill>
                <a:srgbClr val="000000"/>
              </a:solidFill>
              <a:cs typeface="Arial" pitchFamily="34" charset="0"/>
            </a:endParaRPr>
          </a:p>
          <a:p>
            <a:r>
              <a:rPr lang="en-US" sz="1600" b="1" dirty="0" smtClean="0">
                <a:solidFill>
                  <a:srgbClr val="990000"/>
                </a:solidFill>
                <a:cs typeface="Arial" pitchFamily="34" charset="0"/>
              </a:rPr>
              <a:t>VAT</a:t>
            </a: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cs typeface="Arial" pitchFamily="34" charset="0"/>
              </a:rPr>
              <a:t>DESK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Place Constantin Meunier, 20/6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B-1190 Bruxelles, Belgique</a:t>
            </a:r>
          </a:p>
          <a:p>
            <a:endParaRPr lang="fr-BE" sz="1100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  <a:sym typeface="Wingdings"/>
              </a:rPr>
              <a:t></a:t>
            </a:r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: 02/351.26.00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  <a:sym typeface="Wingdings 2"/>
              </a:rPr>
              <a:t></a:t>
            </a:r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: 02/351.12.01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E-mail:  </a:t>
            </a:r>
            <a:r>
              <a:rPr lang="fr-BE" sz="1100" b="1" u="sng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info@vatdesk.be</a:t>
            </a:r>
          </a:p>
          <a:p>
            <a:r>
              <a:rPr lang="fr-BE" sz="1100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Site web: </a:t>
            </a:r>
            <a:r>
              <a:rPr lang="fr-BE" sz="1100" b="1" u="sng" dirty="0" smtClean="0">
                <a:solidFill>
                  <a:prstClr val="black">
                    <a:lumMod val="85000"/>
                    <a:lumOff val="15000"/>
                  </a:prstClr>
                </a:solidFill>
              </a:rPr>
              <a:t>www.vatdesk.eu</a:t>
            </a:r>
            <a:endParaRPr lang="fr-BE" sz="1100" b="1" u="sng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12160" y="6165303"/>
            <a:ext cx="3161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2400" dirty="0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13 </a:t>
            </a:r>
            <a:r>
              <a:rPr lang="fr-BE" sz="2400" dirty="0" err="1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November</a:t>
            </a:r>
            <a:r>
              <a:rPr lang="fr-BE" sz="2400" dirty="0" smtClean="0">
                <a:ln w="50800"/>
                <a:solidFill>
                  <a:prstClr val="black">
                    <a:lumMod val="50000"/>
                    <a:lumOff val="50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Verdana" pitchFamily="34" charset="0"/>
              </a:rPr>
              <a:t> 2015</a:t>
            </a:r>
            <a:endParaRPr lang="fr-FR" sz="2400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04664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86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VAT </a:t>
            </a:r>
            <a:r>
              <a:rPr lang="en-US" dirty="0" smtClean="0"/>
              <a:t>Position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NFPO may be (either):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Normal</a:t>
            </a:r>
            <a:r>
              <a:rPr lang="en-US" dirty="0" smtClean="0"/>
              <a:t>: no exemption and full VAT recovery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Exempt</a:t>
            </a:r>
            <a:r>
              <a:rPr lang="en-US" dirty="0" smtClean="0"/>
              <a:t>: fully exempt without VAT recovery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Mixed</a:t>
            </a:r>
            <a:r>
              <a:rPr lang="en-US" dirty="0" smtClean="0"/>
              <a:t>: partial exemption and proportional VAT recovery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Partial VAT-able</a:t>
            </a:r>
            <a:r>
              <a:rPr lang="en-US" dirty="0" smtClean="0"/>
              <a:t>: partly economic activity with partial VAT recovery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 smtClean="0"/>
              <a:t>Non VAT-able</a:t>
            </a:r>
            <a:r>
              <a:rPr lang="en-US" dirty="0" smtClean="0"/>
              <a:t>: no economic activity without VAT recovery</a:t>
            </a:r>
          </a:p>
          <a:p>
            <a:r>
              <a:rPr lang="en-US" dirty="0" smtClean="0"/>
              <a:t> Parameter: </a:t>
            </a:r>
            <a:endParaRPr lang="en-US" dirty="0" smtClean="0"/>
          </a:p>
          <a:p>
            <a:pPr lvl="1"/>
            <a:r>
              <a:rPr lang="en-US" dirty="0" smtClean="0"/>
              <a:t>Type of Revenue (membership, event, grant, donation, consultancy etc.)</a:t>
            </a:r>
          </a:p>
          <a:p>
            <a:pPr lvl="1"/>
            <a:r>
              <a:rPr lang="en-US" dirty="0" smtClean="0"/>
              <a:t>Examples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273" y="6093296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706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Exemptions</a:t>
            </a:r>
            <a:endParaRPr lang="en-US" b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smtClean="0"/>
              <a:t>Nor-for-profit: variable concept but, from EU Law, non-distribution of profit to members</a:t>
            </a:r>
          </a:p>
          <a:p>
            <a:r>
              <a:rPr lang="en-US" dirty="0"/>
              <a:t> </a:t>
            </a:r>
            <a:r>
              <a:rPr lang="en-US" dirty="0" smtClean="0"/>
              <a:t>Cultural;</a:t>
            </a:r>
          </a:p>
          <a:p>
            <a:r>
              <a:rPr lang="en-US" dirty="0"/>
              <a:t> </a:t>
            </a:r>
            <a:r>
              <a:rPr lang="en-US" dirty="0" smtClean="0"/>
              <a:t>Education &amp; vocational training;</a:t>
            </a:r>
          </a:p>
          <a:p>
            <a:r>
              <a:rPr lang="en-US" dirty="0"/>
              <a:t> </a:t>
            </a:r>
            <a:r>
              <a:rPr lang="en-US" dirty="0" smtClean="0"/>
              <a:t>Lobby &amp; advocacy;</a:t>
            </a:r>
          </a:p>
          <a:p>
            <a:r>
              <a:rPr lang="en-US" dirty="0" smtClean="0"/>
              <a:t> Health &amp; social security;</a:t>
            </a:r>
          </a:p>
          <a:p>
            <a:pPr>
              <a:buNone/>
            </a:pPr>
            <a:endParaRPr lang="en-US" dirty="0"/>
          </a:p>
          <a:p>
            <a:r>
              <a:rPr lang="en-US" dirty="0" smtClean="0"/>
              <a:t>NOT EXEMPTED:</a:t>
            </a:r>
          </a:p>
          <a:p>
            <a:pPr lvl="1"/>
            <a:r>
              <a:rPr lang="en-US" dirty="0" smtClean="0"/>
              <a:t>Events</a:t>
            </a:r>
          </a:p>
          <a:p>
            <a:pPr lvl="1"/>
            <a:r>
              <a:rPr lang="en-US" dirty="0" smtClean="0"/>
              <a:t>R&amp;D</a:t>
            </a:r>
          </a:p>
          <a:p>
            <a:pPr lvl="1"/>
            <a:r>
              <a:rPr lang="en-US" dirty="0" smtClean="0"/>
              <a:t>Networking, marketing</a:t>
            </a:r>
          </a:p>
          <a:p>
            <a:pPr lvl="1"/>
            <a:r>
              <a:rPr lang="en-US" dirty="0" smtClean="0"/>
              <a:t>Etc.</a:t>
            </a:r>
            <a:endParaRPr lang="en-US" dirty="0" smtClean="0"/>
          </a:p>
          <a:p>
            <a:pPr>
              <a:buNone/>
            </a:pPr>
            <a:endParaRPr lang="fr-BE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419" y="6093296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67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 smtClean="0"/>
              <a:t>Events</a:t>
            </a:r>
            <a:endParaRPr lang="en-US" b="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Events can generate </a:t>
            </a:r>
            <a:r>
              <a:rPr lang="en-US" i="1" dirty="0" smtClean="0"/>
              <a:t>inter alia </a:t>
            </a:r>
            <a:r>
              <a:rPr lang="en-US" dirty="0" smtClean="0"/>
              <a:t>registration, sponsorship </a:t>
            </a:r>
            <a:r>
              <a:rPr lang="en-US" dirty="0" smtClean="0"/>
              <a:t>and exhibition fees.</a:t>
            </a:r>
            <a:endParaRPr lang="en-US" dirty="0" smtClean="0"/>
          </a:p>
          <a:p>
            <a:r>
              <a:rPr lang="en-US" dirty="0" smtClean="0"/>
              <a:t> Local VAT registration required: VAT on registration fees is due in the country of event’s venue</a:t>
            </a:r>
            <a:endParaRPr lang="en-US" dirty="0" smtClean="0"/>
          </a:p>
          <a:p>
            <a:r>
              <a:rPr lang="en-US" dirty="0" smtClean="0"/>
              <a:t> VAT treatment of PCO invoicing:</a:t>
            </a:r>
          </a:p>
          <a:p>
            <a:pPr lvl="1"/>
            <a:r>
              <a:rPr lang="en-US" dirty="0" smtClean="0"/>
              <a:t>One single VAT treatment;</a:t>
            </a:r>
          </a:p>
          <a:p>
            <a:pPr lvl="1"/>
            <a:r>
              <a:rPr lang="en-US" dirty="0" smtClean="0"/>
              <a:t>Various VAT treatments;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VAT recovery of event related cost (catering, accommodation etc.)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631" y="6148745"/>
            <a:ext cx="2445386" cy="65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7143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546</Words>
  <Application>Microsoft Office PowerPoint</Application>
  <PresentationFormat>Affichage à l'écran (4:3)</PresentationFormat>
  <Paragraphs>219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Thème Office</vt:lpstr>
      <vt:lpstr>1_Thème Office</vt:lpstr>
      <vt:lpstr>Présentation PowerPoint</vt:lpstr>
      <vt:lpstr>Présentation PowerPoint</vt:lpstr>
      <vt:lpstr>Introduction</vt:lpstr>
      <vt:lpstr>Présentation PowerPoint</vt:lpstr>
      <vt:lpstr>Where to find help ?</vt:lpstr>
      <vt:lpstr>Présentation PowerPoint</vt:lpstr>
      <vt:lpstr>VAT Position</vt:lpstr>
      <vt:lpstr>Exemptions</vt:lpstr>
      <vt:lpstr>Events</vt:lpstr>
      <vt:lpstr>Events</vt:lpstr>
      <vt:lpstr>Subsidies &amp; Grants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VAT &amp; IA</dc:title>
  <dc:creator>Philippe Noirhomme</dc:creator>
  <cp:lastModifiedBy>Philippe Noirhomme</cp:lastModifiedBy>
  <cp:revision>24</cp:revision>
  <dcterms:created xsi:type="dcterms:W3CDTF">2014-05-12T06:47:24Z</dcterms:created>
  <dcterms:modified xsi:type="dcterms:W3CDTF">2015-10-30T14:51:11Z</dcterms:modified>
</cp:coreProperties>
</file>