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11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482" r:id="rId2"/>
    <p:sldId id="487" r:id="rId3"/>
    <p:sldId id="509" r:id="rId4"/>
    <p:sldId id="514" r:id="rId5"/>
    <p:sldId id="515" r:id="rId6"/>
    <p:sldId id="488" r:id="rId7"/>
    <p:sldId id="507" r:id="rId8"/>
    <p:sldId id="489" r:id="rId9"/>
    <p:sldId id="498" r:id="rId10"/>
    <p:sldId id="500" r:id="rId11"/>
    <p:sldId id="499" r:id="rId12"/>
    <p:sldId id="508" r:id="rId13"/>
    <p:sldId id="494" r:id="rId14"/>
    <p:sldId id="495" r:id="rId15"/>
    <p:sldId id="493" r:id="rId16"/>
    <p:sldId id="492" r:id="rId17"/>
    <p:sldId id="513" r:id="rId18"/>
    <p:sldId id="512" r:id="rId19"/>
    <p:sldId id="511" r:id="rId20"/>
    <p:sldId id="491" r:id="rId21"/>
    <p:sldId id="501" r:id="rId22"/>
    <p:sldId id="502" r:id="rId23"/>
    <p:sldId id="504" r:id="rId24"/>
    <p:sldId id="503" r:id="rId25"/>
    <p:sldId id="505" r:id="rId26"/>
    <p:sldId id="516" r:id="rId27"/>
    <p:sldId id="490" r:id="rId28"/>
    <p:sldId id="496" r:id="rId29"/>
    <p:sldId id="497" r:id="rId30"/>
    <p:sldId id="463" r:id="rId31"/>
    <p:sldId id="444" r:id="rId32"/>
    <p:sldId id="385" r:id="rId33"/>
    <p:sldId id="454" r:id="rId34"/>
    <p:sldId id="437" r:id="rId35"/>
    <p:sldId id="455" r:id="rId36"/>
    <p:sldId id="472" r:id="rId37"/>
    <p:sldId id="473" r:id="rId38"/>
    <p:sldId id="474" r:id="rId39"/>
    <p:sldId id="486" r:id="rId40"/>
    <p:sldId id="477" r:id="rId41"/>
    <p:sldId id="479" r:id="rId42"/>
    <p:sldId id="438" r:id="rId43"/>
    <p:sldId id="475" r:id="rId44"/>
    <p:sldId id="469" r:id="rId45"/>
    <p:sldId id="443" r:id="rId46"/>
    <p:sldId id="467" r:id="rId47"/>
    <p:sldId id="468" r:id="rId48"/>
    <p:sldId id="458" r:id="rId49"/>
    <p:sldId id="462" r:id="rId50"/>
    <p:sldId id="336" r:id="rId51"/>
    <p:sldId id="466" r:id="rId52"/>
    <p:sldId id="470" r:id="rId53"/>
    <p:sldId id="446" r:id="rId54"/>
  </p:sldIdLst>
  <p:sldSz cx="9144000" cy="6858000" type="screen4x3"/>
  <p:notesSz cx="6858000" cy="9144000"/>
  <p:custDataLst>
    <p:tags r:id="rId58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3300FF"/>
    <a:srgbClr val="0000CC"/>
    <a:srgbClr val="00CC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21" autoAdjust="0"/>
  </p:normalViewPr>
  <p:slideViewPr>
    <p:cSldViewPr>
      <p:cViewPr>
        <p:scale>
          <a:sx n="75" d="100"/>
          <a:sy n="75" d="100"/>
        </p:scale>
        <p:origin x="-448" y="496"/>
      </p:cViewPr>
      <p:guideLst>
        <p:guide orient="horz" pos="21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24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tags" Target="tags/tag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CF7538-ACD4-8245-8B94-AE4DCEA49631}" type="datetimeFigureOut">
              <a:rPr lang="en-US" smtClean="0"/>
              <a:pPr/>
              <a:t>10/4/14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555E4-6C30-7741-B9F8-3AA1B7E421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2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54364-174D-4E76-B977-9A57B32C1394}" type="datetimeFigureOut">
              <a:rPr lang="fr-FR" smtClean="0"/>
              <a:pPr/>
              <a:t>10/4/14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30C0C3-A635-4057-967A-2EE03552C5D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41203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7BC91C-5F9A-AD43-9ABA-76C861BB4E02}" type="slidenum">
              <a:rPr lang="en-US">
                <a:latin typeface="Arial" pitchFamily="-109" charset="0"/>
                <a:ea typeface="Arial" pitchFamily="-109" charset="0"/>
                <a:cs typeface="Arial" pitchFamily="-109" charset="0"/>
              </a:rPr>
              <a:pPr/>
              <a:t>1</a:t>
            </a:fld>
            <a:endParaRPr lang="en-US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109" charset="0"/>
              <a:ea typeface="Arial" pitchFamily="-109" charset="0"/>
              <a:cs typeface="Arial" pitchFamily="-109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Gears</a:t>
            </a:r>
            <a:r>
              <a:rPr lang="fr-FR" dirty="0" smtClean="0"/>
              <a:t> come in machine part</a:t>
            </a:r>
          </a:p>
          <a:p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want to put in the gears and grease to get the development machine running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980AA-7A46-5840-9E05-DA28F0F60618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596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Calibri" charset="0"/>
              <a:cs typeface="Arial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fld id="{70AEE9C6-17F5-B349-B1B4-591FBDF78AF9}" type="slidenum">
              <a:rPr lang="en-US"/>
              <a:pPr eaLnBrk="0" hangingPunct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0C0C3-A635-4057-967A-2EE03552C5DD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912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Gears</a:t>
            </a:r>
            <a:r>
              <a:rPr lang="fr-FR" dirty="0" smtClean="0"/>
              <a:t> come in machine part</a:t>
            </a:r>
          </a:p>
          <a:p>
            <a:endParaRPr lang="fr-FR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want to put in the gears and grease to get the development machine running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1980AA-7A46-5840-9E05-DA28F0F60618}" type="slidenum">
              <a:rPr lang="fr-FR" smtClean="0"/>
              <a:pPr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259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2D29A-8A75-8640-866A-D17EF68F097A}" type="slidenum">
              <a:rPr lang="en-US"/>
              <a:pPr/>
              <a:t>2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85C3E0-9BBC-6441-9489-4078079B4E71}" type="slidenum">
              <a:rPr lang="en-US"/>
              <a:pPr/>
              <a:t>6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09233D70-8C03-2A4E-8197-514EE11CA80F}" type="slidenum">
              <a:rPr lang="en-US">
                <a:solidFill>
                  <a:srgbClr val="000000"/>
                </a:solidFill>
                <a:latin typeface="Arial Bold" charset="0"/>
                <a:sym typeface="Arial Bold" charset="0"/>
              </a:rPr>
              <a:pPr/>
              <a:t>15</a:t>
            </a:fld>
            <a:endParaRPr lang="en-US">
              <a:solidFill>
                <a:srgbClr val="000000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189F42C-B337-4B47-B404-7C2040F5C9EB}" type="slidenum">
              <a:rPr lang="en-US">
                <a:solidFill>
                  <a:srgbClr val="000000"/>
                </a:solidFill>
                <a:latin typeface="Arial Bold" charset="0"/>
                <a:sym typeface="Arial Bold" charset="0"/>
              </a:rPr>
              <a:pPr/>
              <a:t>16</a:t>
            </a:fld>
            <a:endParaRPr lang="en-US">
              <a:solidFill>
                <a:srgbClr val="000000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DA1F3EB-78F4-C54B-9228-F1D71BB1168C}" type="slidenum">
              <a:rPr lang="en-US">
                <a:solidFill>
                  <a:srgbClr val="000000"/>
                </a:solidFill>
                <a:latin typeface="Arial Bold" charset="0"/>
                <a:sym typeface="Arial Bold" charset="0"/>
              </a:rPr>
              <a:pPr/>
              <a:t>17</a:t>
            </a:fld>
            <a:endParaRPr lang="en-US">
              <a:solidFill>
                <a:srgbClr val="000000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B9EC94A-0EF7-734E-A5CB-9360CD1745F9}" type="slidenum">
              <a:rPr lang="en-US">
                <a:solidFill>
                  <a:srgbClr val="000000"/>
                </a:solidFill>
                <a:latin typeface="Arial Bold" charset="0"/>
                <a:sym typeface="Arial Bold" charset="0"/>
              </a:rPr>
              <a:pPr/>
              <a:t>18</a:t>
            </a:fld>
            <a:endParaRPr lang="en-US">
              <a:solidFill>
                <a:srgbClr val="000000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FAF88017-307A-9B4C-8ADC-4D5988EF4A7D}" type="slidenum">
              <a:rPr lang="en-US">
                <a:solidFill>
                  <a:srgbClr val="000000"/>
                </a:solidFill>
                <a:latin typeface="Arial" charset="0"/>
                <a:cs typeface="Arial" charset="0"/>
                <a:sym typeface="Arial Bold" charset="0"/>
              </a:rPr>
              <a:pPr/>
              <a:t>19</a:t>
            </a:fld>
            <a:endParaRPr lang="en-US">
              <a:solidFill>
                <a:srgbClr val="000000"/>
              </a:solidFill>
              <a:latin typeface="Arial" charset="0"/>
              <a:cs typeface="Arial" charset="0"/>
              <a:sym typeface="Arial Bold" charset="0"/>
            </a:endParaRPr>
          </a:p>
        </p:txBody>
      </p:sp>
      <p:sp>
        <p:nvSpPr>
          <p:cNvPr id="327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Many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players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trying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serve the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BoP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interests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</a:t>
            </a:r>
            <a:r>
              <a:rPr kumimoji="0" lang="it-IT" sz="12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uncoordinated</a:t>
            </a:r>
            <a:r>
              <a:rPr kumimoji="0" lang="it-IT" sz="12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efforts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leads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an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inefficient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use of </a:t>
            </a:r>
            <a:r>
              <a:rPr kumimoji="0" lang="it-IT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</a:t>
            </a:r>
            <a:r>
              <a:rPr kumimoji="0" lang="it-IT" sz="1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30C0C3-A635-4057-967A-2EE03552C5DD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977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07B3B-1260-A24E-9E59-9BAF4EB2CBAE}" type="datetime1">
              <a:rPr lang="en-SG" smtClean="0"/>
              <a:t>10/4/14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098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6BC3920E-8639-284A-BCDB-201CE56333EB}" type="datetime1">
              <a:rPr lang="en-SG" smtClean="0"/>
              <a:t>10/4/14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60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BCBA2767-F6DB-6F46-9669-3D030F81905D}" type="datetime1">
              <a:rPr lang="en-SG" smtClean="0"/>
              <a:t>10/4/14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676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79143"/>
            <a:ext cx="5358190" cy="1076476"/>
          </a:xfrm>
        </p:spPr>
        <p:txBody>
          <a:bodyPr>
            <a:normAutofit/>
          </a:bodyPr>
          <a:lstStyle>
            <a:lvl1pPr algn="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9"/>
            <a:ext cx="9144000" cy="5249294"/>
          </a:xfrm>
        </p:spPr>
        <p:txBody>
          <a:bodyPr/>
          <a:lstStyle>
            <a:lvl1pPr marL="0" indent="0">
              <a:buNone/>
              <a:defRPr>
                <a:solidFill>
                  <a:srgbClr val="2B2B2B"/>
                </a:solidFill>
              </a:defRPr>
            </a:lvl1pPr>
            <a:lvl2pPr marL="457200" indent="0">
              <a:buNone/>
              <a:defRPr>
                <a:solidFill>
                  <a:srgbClr val="2B2B2B"/>
                </a:solidFill>
              </a:defRPr>
            </a:lvl2pPr>
            <a:lvl3pPr marL="914400" indent="0">
              <a:buNone/>
              <a:defRPr>
                <a:solidFill>
                  <a:srgbClr val="2B2B2B"/>
                </a:solidFill>
              </a:defRPr>
            </a:lvl3pPr>
            <a:lvl4pPr marL="1371600" indent="0">
              <a:buNone/>
              <a:defRPr>
                <a:solidFill>
                  <a:srgbClr val="2B2B2B"/>
                </a:solidFill>
              </a:defRPr>
            </a:lvl4pPr>
            <a:lvl5pPr marL="1828800" indent="0">
              <a:buNone/>
              <a:defRPr>
                <a:solidFill>
                  <a:srgbClr val="2B2B2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5600095" y="5370286"/>
            <a:ext cx="3543906" cy="1487713"/>
          </a:xfrm>
        </p:spPr>
        <p:txBody>
          <a:bodyPr>
            <a:no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rgbClr val="2B2B2B"/>
                </a:solidFill>
              </a:defRPr>
            </a:lvl1pPr>
            <a:lvl2pPr marL="457200" indent="0">
              <a:lnSpc>
                <a:spcPct val="110000"/>
              </a:lnSpc>
              <a:buNone/>
              <a:defRPr sz="2000">
                <a:solidFill>
                  <a:srgbClr val="2B2B2B"/>
                </a:solidFill>
              </a:defRPr>
            </a:lvl2pPr>
            <a:lvl3pPr marL="914400" indent="0">
              <a:lnSpc>
                <a:spcPct val="110000"/>
              </a:lnSpc>
              <a:buNone/>
              <a:defRPr sz="1800">
                <a:solidFill>
                  <a:srgbClr val="2B2B2B"/>
                </a:solidFill>
              </a:defRPr>
            </a:lvl3pPr>
            <a:lvl4pPr marL="1371600" indent="0">
              <a:lnSpc>
                <a:spcPct val="110000"/>
              </a:lnSpc>
              <a:buNone/>
              <a:defRPr sz="1600">
                <a:solidFill>
                  <a:srgbClr val="2B2B2B"/>
                </a:solidFill>
              </a:defRPr>
            </a:lvl4pPr>
            <a:lvl5pPr marL="1828800" indent="0">
              <a:lnSpc>
                <a:spcPct val="110000"/>
              </a:lnSpc>
              <a:buNone/>
              <a:defRPr sz="1600">
                <a:solidFill>
                  <a:srgbClr val="2B2B2B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 |</a:t>
            </a:r>
          </a:p>
          <a:p>
            <a:pPr lvl="1"/>
            <a:r>
              <a:rPr lang="en-US" dirty="0" smtClean="0"/>
              <a:t>Second level |</a:t>
            </a:r>
          </a:p>
          <a:p>
            <a:pPr lvl="2"/>
            <a:r>
              <a:rPr lang="en-US" dirty="0" smtClean="0"/>
              <a:t>Third level |</a:t>
            </a:r>
          </a:p>
          <a:p>
            <a:pPr lvl="3"/>
            <a:r>
              <a:rPr lang="en-US" dirty="0" smtClean="0"/>
              <a:t>Fourth level |</a:t>
            </a:r>
          </a:p>
          <a:p>
            <a:pPr lvl="4"/>
            <a:r>
              <a:rPr lang="en-US" dirty="0" smtClean="0"/>
              <a:t>Fifth level |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5485736" y="5529942"/>
            <a:ext cx="0" cy="1076476"/>
          </a:xfrm>
          <a:prstGeom prst="line">
            <a:avLst/>
          </a:prstGeom>
          <a:ln w="6350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0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/>
          <p:cNvSpPr>
            <a:spLocks noGrp="1"/>
          </p:cNvSpPr>
          <p:nvPr>
            <p:ph type="ctrTitle"/>
          </p:nvPr>
        </p:nvSpPr>
        <p:spPr>
          <a:xfrm>
            <a:off x="685800" y="195486"/>
            <a:ext cx="7772400" cy="757907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8000"/>
                </a:solidFill>
                <a:latin typeface="Arial Narrow" pitchFamily="34" charset="0"/>
                <a:ea typeface="Brixton" pitchFamily="34" charset="0"/>
              </a:defRPr>
            </a:lvl1pPr>
          </a:lstStyle>
          <a:p>
            <a:endParaRPr lang="bg-BG" dirty="0"/>
          </a:p>
        </p:txBody>
      </p:sp>
      <p:sp>
        <p:nvSpPr>
          <p:cNvPr id="29" name="Subtitle 2"/>
          <p:cNvSpPr>
            <a:spLocks noGrp="1"/>
          </p:cNvSpPr>
          <p:nvPr>
            <p:ph type="subTitle" idx="1"/>
          </p:nvPr>
        </p:nvSpPr>
        <p:spPr>
          <a:xfrm>
            <a:off x="1371600" y="809377"/>
            <a:ext cx="6400800" cy="3051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  <a:ea typeface="Brixton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1648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544286" y="1342978"/>
            <a:ext cx="5491238" cy="5147196"/>
          </a:xfr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/>
            </a:lvl1pPr>
            <a:lvl2pPr marL="742950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/>
            </a:lvl2pPr>
            <a:lvl3pPr marL="1200150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/>
            </a:lvl3pPr>
            <a:lvl4pPr marL="1657350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/>
            </a:lvl4pPr>
            <a:lvl5pPr marL="2114550" indent="-28575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Char char="•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19"/>
          <p:cNvSpPr>
            <a:spLocks noGrp="1"/>
          </p:cNvSpPr>
          <p:nvPr>
            <p:ph sz="quarter" idx="11"/>
          </p:nvPr>
        </p:nvSpPr>
        <p:spPr>
          <a:xfrm>
            <a:off x="6216953" y="1342978"/>
            <a:ext cx="2927047" cy="18336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19"/>
          <p:cNvSpPr>
            <a:spLocks noGrp="1"/>
          </p:cNvSpPr>
          <p:nvPr>
            <p:ph sz="quarter" idx="12"/>
          </p:nvPr>
        </p:nvSpPr>
        <p:spPr>
          <a:xfrm>
            <a:off x="6216953" y="3176617"/>
            <a:ext cx="2927047" cy="18336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9"/>
          <p:cNvSpPr>
            <a:spLocks noGrp="1"/>
          </p:cNvSpPr>
          <p:nvPr>
            <p:ph sz="quarter" idx="13"/>
          </p:nvPr>
        </p:nvSpPr>
        <p:spPr>
          <a:xfrm>
            <a:off x="6216953" y="5019392"/>
            <a:ext cx="2927047" cy="18336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19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0" y="0"/>
            <a:ext cx="4574588" cy="6847039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19"/>
          <p:cNvSpPr>
            <a:spLocks noGrp="1"/>
          </p:cNvSpPr>
          <p:nvPr>
            <p:ph sz="quarter" idx="11"/>
          </p:nvPr>
        </p:nvSpPr>
        <p:spPr>
          <a:xfrm>
            <a:off x="4574588" y="1384982"/>
            <a:ext cx="3963987" cy="4725987"/>
          </a:xfr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23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93522" y="221343"/>
            <a:ext cx="5684763" cy="571245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4pPr>
            <a:lvl5pPr marL="18288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19"/>
          <p:cNvSpPr>
            <a:spLocks noGrp="1"/>
          </p:cNvSpPr>
          <p:nvPr>
            <p:ph sz="quarter" idx="11"/>
          </p:nvPr>
        </p:nvSpPr>
        <p:spPr>
          <a:xfrm>
            <a:off x="6023428" y="221343"/>
            <a:ext cx="2927047" cy="1833639"/>
          </a:xfr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19"/>
          <p:cNvSpPr>
            <a:spLocks noGrp="1"/>
          </p:cNvSpPr>
          <p:nvPr>
            <p:ph sz="quarter" idx="12"/>
          </p:nvPr>
        </p:nvSpPr>
        <p:spPr>
          <a:xfrm>
            <a:off x="6023428" y="2160749"/>
            <a:ext cx="2927047" cy="1833639"/>
          </a:xfr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Content Placeholder 19"/>
          <p:cNvSpPr>
            <a:spLocks noGrp="1"/>
          </p:cNvSpPr>
          <p:nvPr>
            <p:ph sz="quarter" idx="13"/>
          </p:nvPr>
        </p:nvSpPr>
        <p:spPr>
          <a:xfrm>
            <a:off x="6023428" y="4100154"/>
            <a:ext cx="2927047" cy="1833639"/>
          </a:xfrm>
        </p:spPr>
        <p:txBody>
          <a:bodyPr/>
          <a:lstStyle>
            <a:lvl1pPr>
              <a:defRPr>
                <a:solidFill>
                  <a:srgbClr val="383838"/>
                </a:solidFill>
              </a:defRPr>
            </a:lvl1pPr>
            <a:lvl2pPr>
              <a:defRPr>
                <a:solidFill>
                  <a:srgbClr val="383838"/>
                </a:solidFill>
              </a:defRPr>
            </a:lvl2pPr>
            <a:lvl3pPr>
              <a:defRPr>
                <a:solidFill>
                  <a:srgbClr val="383838"/>
                </a:solidFill>
              </a:defRPr>
            </a:lvl3pPr>
            <a:lvl4pPr>
              <a:defRPr>
                <a:solidFill>
                  <a:srgbClr val="383838"/>
                </a:solidFill>
              </a:defRPr>
            </a:lvl4pPr>
            <a:lvl5pPr>
              <a:defRPr>
                <a:solidFill>
                  <a:srgbClr val="38383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951944" y="221343"/>
            <a:ext cx="0" cy="571245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951944" y="2112369"/>
            <a:ext cx="2998531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5951944" y="4042638"/>
            <a:ext cx="2998531" cy="0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93521" y="6021217"/>
            <a:ext cx="8756953" cy="378505"/>
          </a:xfrm>
        </p:spPr>
        <p:txBody>
          <a:bodyPr>
            <a:noAutofit/>
          </a:bodyPr>
          <a:lstStyle>
            <a:lvl1pPr>
              <a:defRPr sz="1800" b="0" i="0"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193523" y="6368361"/>
            <a:ext cx="8756952" cy="250175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 sz="1100"/>
            </a:lvl2pPr>
            <a:lvl3pPr marL="9144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 sz="1050"/>
            </a:lvl3pPr>
            <a:lvl4pPr marL="13716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 sz="1000"/>
            </a:lvl4pPr>
            <a:lvl5pPr marL="182880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/>
              <a:buNone/>
              <a:defRPr sz="10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9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48AC9-1030-8648-AC6E-6AC8EAF9B54C}" type="datetime1">
              <a:rPr lang="en-SG" smtClean="0"/>
              <a:t>10/4/14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548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2E6-DAF4-2A46-9931-990F95599274}" type="datetime1">
              <a:rPr lang="en-SG" smtClean="0"/>
              <a:t>10/4/14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60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51B7F-69FF-554A-BF3C-AFA6140A6ED2}" type="datetime1">
              <a:rPr lang="en-SG" smtClean="0"/>
              <a:t>10/4/14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2474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4ADE5-DE55-C846-B86A-48C5BBA88375}" type="datetime1">
              <a:rPr lang="en-SG" smtClean="0"/>
              <a:t>10/4/14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8227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B5296-AAB5-2846-B699-EB6FE27A463A}" type="datetime1">
              <a:rPr lang="en-SG" smtClean="0"/>
              <a:t>10/4/14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474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EBF40-26BF-1C4E-AF21-35E0E53C0E26}" type="datetime1">
              <a:rPr lang="en-SG" smtClean="0"/>
              <a:t>10/4/14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8" r="26225"/>
          <a:stretch/>
        </p:blipFill>
        <p:spPr>
          <a:xfrm>
            <a:off x="8731491" y="6263356"/>
            <a:ext cx="395576" cy="5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3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F01F0882-E3B8-294A-BDC6-BC2FC9BCFD0A}" type="datetime1">
              <a:rPr lang="en-SG" smtClean="0"/>
              <a:t>10/4/14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727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CEA1811-6BEA-874E-8D1B-76C3487AE2D7}" type="datetime1">
              <a:rPr lang="en-SG" smtClean="0"/>
              <a:t>10/4/14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747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BA1C2-70D1-6A43-A1D7-6AD0C489F6C5}" type="datetime1">
              <a:rPr lang="en-SG" smtClean="0"/>
              <a:t>10/4/14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667E6-28C8-48C9-B508-758753FA4B82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020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  <p:sldLayoutId id="2147483669" r:id="rId14"/>
    <p:sldLayoutId id="2147483670" r:id="rId15"/>
    <p:sldLayoutId id="2147483671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hyperlink" Target="http://www.imf.org/external/pubs/ft/fandd/2001/12/wade.htm%23top" TargetMode="External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tags" Target="../tags/tag15.xml"/><Relationship Id="rId16" Type="http://schemas.openxmlformats.org/officeDocument/2006/relationships/tags" Target="../tags/tag16.xml"/><Relationship Id="rId17" Type="http://schemas.openxmlformats.org/officeDocument/2006/relationships/tags" Target="../tags/tag17.xml"/><Relationship Id="rId18" Type="http://schemas.openxmlformats.org/officeDocument/2006/relationships/tags" Target="../tags/tag18.xml"/><Relationship Id="rId19" Type="http://schemas.openxmlformats.org/officeDocument/2006/relationships/tags" Target="../tags/tag19.xml"/><Relationship Id="rId63" Type="http://schemas.openxmlformats.org/officeDocument/2006/relationships/image" Target="../media/image59.png"/><Relationship Id="rId64" Type="http://schemas.openxmlformats.org/officeDocument/2006/relationships/image" Target="../media/image60.png"/><Relationship Id="rId65" Type="http://schemas.openxmlformats.org/officeDocument/2006/relationships/image" Target="../media/image61.png"/><Relationship Id="rId66" Type="http://schemas.openxmlformats.org/officeDocument/2006/relationships/image" Target="../media/image62.jpeg"/><Relationship Id="rId50" Type="http://schemas.openxmlformats.org/officeDocument/2006/relationships/image" Target="../media/image46.png"/><Relationship Id="rId51" Type="http://schemas.openxmlformats.org/officeDocument/2006/relationships/image" Target="../media/image47.jpe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40" Type="http://schemas.openxmlformats.org/officeDocument/2006/relationships/image" Target="../media/image36.emf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Relationship Id="rId46" Type="http://schemas.openxmlformats.org/officeDocument/2006/relationships/image" Target="../media/image42.png"/><Relationship Id="rId47" Type="http://schemas.openxmlformats.org/officeDocument/2006/relationships/image" Target="../media/image43.png"/><Relationship Id="rId48" Type="http://schemas.openxmlformats.org/officeDocument/2006/relationships/image" Target="../media/image44.png"/><Relationship Id="rId49" Type="http://schemas.openxmlformats.org/officeDocument/2006/relationships/image" Target="../media/image45.png"/><Relationship Id="rId1" Type="http://schemas.openxmlformats.org/officeDocument/2006/relationships/vmlDrawing" Target="../drawings/vmlDrawing1.v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30" Type="http://schemas.openxmlformats.org/officeDocument/2006/relationships/tags" Target="../tags/tag30.xml"/><Relationship Id="rId31" Type="http://schemas.openxmlformats.org/officeDocument/2006/relationships/tags" Target="../tags/tag31.xml"/><Relationship Id="rId32" Type="http://schemas.openxmlformats.org/officeDocument/2006/relationships/tags" Target="../tags/tag32.xml"/><Relationship Id="rId33" Type="http://schemas.openxmlformats.org/officeDocument/2006/relationships/tags" Target="../tags/tag33.xml"/><Relationship Id="rId34" Type="http://schemas.openxmlformats.org/officeDocument/2006/relationships/tags" Target="../tags/tag34.xml"/><Relationship Id="rId35" Type="http://schemas.openxmlformats.org/officeDocument/2006/relationships/tags" Target="../tags/tag35.xml"/><Relationship Id="rId36" Type="http://schemas.openxmlformats.org/officeDocument/2006/relationships/tags" Target="../tags/tag36.xml"/><Relationship Id="rId37" Type="http://schemas.openxmlformats.org/officeDocument/2006/relationships/tags" Target="../tags/tag37.xml"/><Relationship Id="rId38" Type="http://schemas.openxmlformats.org/officeDocument/2006/relationships/slideLayout" Target="../slideLayouts/slideLayout7.xml"/><Relationship Id="rId39" Type="http://schemas.openxmlformats.org/officeDocument/2006/relationships/oleObject" Target="../embeddings/oleObject1.bin"/><Relationship Id="rId20" Type="http://schemas.openxmlformats.org/officeDocument/2006/relationships/tags" Target="../tags/tag20.xml"/><Relationship Id="rId21" Type="http://schemas.openxmlformats.org/officeDocument/2006/relationships/tags" Target="../tags/tag21.xml"/><Relationship Id="rId22" Type="http://schemas.openxmlformats.org/officeDocument/2006/relationships/tags" Target="../tags/tag22.xml"/><Relationship Id="rId23" Type="http://schemas.openxmlformats.org/officeDocument/2006/relationships/tags" Target="../tags/tag23.xml"/><Relationship Id="rId24" Type="http://schemas.openxmlformats.org/officeDocument/2006/relationships/tags" Target="../tags/tag24.xml"/><Relationship Id="rId25" Type="http://schemas.openxmlformats.org/officeDocument/2006/relationships/tags" Target="../tags/tag25.xml"/><Relationship Id="rId26" Type="http://schemas.openxmlformats.org/officeDocument/2006/relationships/tags" Target="../tags/tag26.xml"/><Relationship Id="rId27" Type="http://schemas.openxmlformats.org/officeDocument/2006/relationships/tags" Target="../tags/tag27.xml"/><Relationship Id="rId28" Type="http://schemas.openxmlformats.org/officeDocument/2006/relationships/tags" Target="../tags/tag28.xml"/><Relationship Id="rId29" Type="http://schemas.openxmlformats.org/officeDocument/2006/relationships/tags" Target="../tags/tag29.xml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10" Type="http://schemas.openxmlformats.org/officeDocument/2006/relationships/tags" Target="../tags/tag10.xml"/><Relationship Id="rId11" Type="http://schemas.openxmlformats.org/officeDocument/2006/relationships/tags" Target="../tags/tag11.xml"/><Relationship Id="rId12" Type="http://schemas.openxmlformats.org/officeDocument/2006/relationships/tags" Target="../tags/tag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emf"/><Relationship Id="rId20" Type="http://schemas.openxmlformats.org/officeDocument/2006/relationships/image" Target="../media/image1.emf"/><Relationship Id="rId10" Type="http://schemas.openxmlformats.org/officeDocument/2006/relationships/image" Target="../media/image70.emf"/><Relationship Id="rId11" Type="http://schemas.openxmlformats.org/officeDocument/2006/relationships/image" Target="../media/image71.emf"/><Relationship Id="rId12" Type="http://schemas.openxmlformats.org/officeDocument/2006/relationships/image" Target="../media/image72.emf"/><Relationship Id="rId13" Type="http://schemas.openxmlformats.org/officeDocument/2006/relationships/image" Target="../media/image73.emf"/><Relationship Id="rId14" Type="http://schemas.openxmlformats.org/officeDocument/2006/relationships/image" Target="../media/image74.emf"/><Relationship Id="rId15" Type="http://schemas.openxmlformats.org/officeDocument/2006/relationships/image" Target="../media/image75.emf"/><Relationship Id="rId16" Type="http://schemas.openxmlformats.org/officeDocument/2006/relationships/image" Target="../media/image76.emf"/><Relationship Id="rId17" Type="http://schemas.openxmlformats.org/officeDocument/2006/relationships/image" Target="../media/image77.emf"/><Relationship Id="rId18" Type="http://schemas.openxmlformats.org/officeDocument/2006/relationships/image" Target="../media/image78.emf"/><Relationship Id="rId19" Type="http://schemas.openxmlformats.org/officeDocument/2006/relationships/image" Target="../media/image79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emf"/><Relationship Id="rId7" Type="http://schemas.openxmlformats.org/officeDocument/2006/relationships/image" Target="../media/image67.emf"/><Relationship Id="rId8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0.jpeg"/><Relationship Id="rId3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84.jpeg"/><Relationship Id="rId1" Type="http://schemas.openxmlformats.org/officeDocument/2006/relationships/tags" Target="../tags/tag38.xml"/><Relationship Id="rId2" Type="http://schemas.openxmlformats.org/officeDocument/2006/relationships/tags" Target="../tags/tag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92.png"/><Relationship Id="rId11" Type="http://schemas.openxmlformats.org/officeDocument/2006/relationships/image" Target="../media/image93.png"/><Relationship Id="rId1" Type="http://schemas.openxmlformats.org/officeDocument/2006/relationships/tags" Target="../tags/tag41.xml"/><Relationship Id="rId2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10.png"/><Relationship Id="rId5" Type="http://schemas.openxmlformats.org/officeDocument/2006/relationships/image" Target="../media/image111.jpeg"/><Relationship Id="rId6" Type="http://schemas.openxmlformats.org/officeDocument/2006/relationships/image" Target="../media/image112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6" Type="http://schemas.openxmlformats.org/officeDocument/2006/relationships/image" Target="../media/image115.png"/><Relationship Id="rId7" Type="http://schemas.openxmlformats.org/officeDocument/2006/relationships/image" Target="../media/image116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03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emf"/><Relationship Id="rId3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9792" y="1700808"/>
            <a:ext cx="6264696" cy="1470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</a:rPr>
              <a:t>How to End Poverty @ Base of Pyramid</a:t>
            </a:r>
            <a:endParaRPr lang="en-US" sz="3600" b="1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181600"/>
            <a:ext cx="6172200" cy="1524000"/>
          </a:xfrm>
        </p:spPr>
        <p:txBody>
          <a:bodyPr>
            <a:normAutofit fontScale="77500" lnSpcReduction="20000"/>
          </a:bodyPr>
          <a:lstStyle/>
          <a:p>
            <a:pPr algn="r" eaLnBrk="1" hangingPunct="1">
              <a:lnSpc>
                <a:spcPct val="80000"/>
              </a:lnSpc>
              <a:buFont typeface="Wingdings" pitchFamily="-65" charset="2"/>
              <a:buNone/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65" charset="0"/>
                <a:ea typeface="Arial Unicode MS" pitchFamily="-65" charset="0"/>
                <a:cs typeface="Arial Unicode MS" pitchFamily="-65" charset="0"/>
              </a:rPr>
              <a:t> Jack Sim</a:t>
            </a:r>
            <a:r>
              <a:rPr lang="en-US" sz="28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</a:t>
            </a:r>
            <a:endParaRPr lang="en-US" sz="28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r" eaLnBrk="1" hangingPunct="1">
              <a:lnSpc>
                <a:spcPct val="80000"/>
              </a:lnSpc>
              <a:buFont typeface="Wingdings" pitchFamily="-65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Founder of </a:t>
            </a:r>
            <a:endParaRPr lang="en-US" sz="2800" b="1" dirty="0" smtClean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r" eaLnBrk="1" hangingPunct="1">
              <a:lnSpc>
                <a:spcPct val="80000"/>
              </a:lnSpc>
              <a:buFont typeface="Wingdings" pitchFamily="-65" charset="2"/>
              <a:buNone/>
              <a:defRPr/>
            </a:pP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World 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Toilet </a:t>
            </a: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Organization </a:t>
            </a:r>
          </a:p>
          <a:p>
            <a:pPr algn="r" eaLnBrk="1" hangingPunct="1">
              <a:lnSpc>
                <a:spcPct val="80000"/>
              </a:lnSpc>
              <a:buFont typeface="Wingdings" pitchFamily="-65" charset="2"/>
              <a:buNone/>
              <a:defRPr/>
            </a:pPr>
            <a:r>
              <a:rPr lang="en-US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and BOP HUB             </a:t>
            </a:r>
            <a:endParaRPr lang="en-US" sz="2800" b="1" dirty="0">
              <a:solidFill>
                <a:schemeClr val="accent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r" eaLnBrk="1" hangingPunct="1">
              <a:lnSpc>
                <a:spcPct val="80000"/>
              </a:lnSpc>
              <a:buFont typeface="Wingdings" pitchFamily="-65" charset="2"/>
              <a:buNone/>
              <a:defRPr/>
            </a:pP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pPr algn="r" eaLnBrk="1" hangingPunct="1">
              <a:lnSpc>
                <a:spcPct val="80000"/>
              </a:lnSpc>
              <a:buFont typeface="Wingdings" pitchFamily="-65" charset="2"/>
              <a:buNone/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2656" y="692696"/>
            <a:ext cx="5692261" cy="38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1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21575" y="-3634"/>
            <a:ext cx="8229600" cy="98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Amsterdam, Holland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776864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27584" y="260648"/>
            <a:ext cx="2378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Amsterdam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0110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560840" cy="3816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39019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Bangalore, India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0462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6" name="Content Placeholder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5536" y="404664"/>
            <a:ext cx="59457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Uganda World Toilet Cup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9601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Toilet Carnival 2103</a:t>
            </a:r>
            <a:endParaRPr lang="en-US" dirty="0"/>
          </a:p>
        </p:txBody>
      </p:sp>
      <p:pic>
        <p:nvPicPr>
          <p:cNvPr id="4" name="Content Placeholder 3" descr="20131003_18053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636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3779912" cy="5085184"/>
          </a:xfrm>
        </p:spPr>
        <p:txBody>
          <a:bodyPr>
            <a:normAutofit/>
          </a:bodyPr>
          <a:lstStyle/>
          <a:p>
            <a:r>
              <a:rPr lang="en-US" dirty="0" smtClean="0"/>
              <a:t> Indonesia Big Toilet Battle</a:t>
            </a:r>
            <a:endParaRPr lang="en-US" dirty="0"/>
          </a:p>
        </p:txBody>
      </p:sp>
      <p:pic>
        <p:nvPicPr>
          <p:cNvPr id="4" name="Content Placeholder 3" descr="20131003_1831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210" r="-18210"/>
          <a:stretch>
            <a:fillRect/>
          </a:stretch>
        </p:blipFill>
        <p:spPr>
          <a:xfrm rot="5400000">
            <a:off x="2347156" y="325252"/>
            <a:ext cx="8229600" cy="5364089"/>
          </a:xfrm>
        </p:spPr>
      </p:pic>
    </p:spTree>
    <p:extLst>
      <p:ext uri="{BB962C8B-B14F-4D97-AF65-F5344CB8AC3E}">
        <p14:creationId xmlns:p14="http://schemas.microsoft.com/office/powerpoint/2010/main" val="135679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7891" name="Picture 3" descr="WTS2007 (2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8673" y="-27384"/>
            <a:ext cx="9192673" cy="6896100"/>
          </a:xfrm>
          <a:solidFill>
            <a:schemeClr val="tx1"/>
          </a:solidFill>
        </p:spPr>
      </p:pic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4724400" y="0"/>
            <a:ext cx="4419600" cy="107721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PRINCE OF ORANGE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 CHAIR OF UNSGAB</a:t>
            </a:r>
            <a:r>
              <a:rPr lang="en-US" sz="3200" dirty="0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AAAA"/>
                    </a:outerShdw>
                  </a:cont>
                  <a:cont type="tree" name="">
                    <a:effect ref="fillLine"/>
                    <a:outerShdw dist="38100" dir="2700000" algn="tl">
                      <a:srgbClr val="6D7F7F"/>
                    </a:outerShdw>
                  </a:cont>
                  <a:effect ref="fillLine"/>
                </a:effectDag>
                <a:latin typeface="+mn-lt"/>
                <a:ea typeface="+mn-ea"/>
                <a:cs typeface="+mn-cs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99408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Text Box 5"/>
          <p:cNvSpPr>
            <a:spLocks noGrp="1" noChangeArrowheads="1"/>
          </p:cNvSpPr>
          <p:nvPr>
            <p:ph type="title"/>
          </p:nvPr>
        </p:nvSpPr>
        <p:spPr>
          <a:xfrm>
            <a:off x="1676400" y="5638800"/>
            <a:ext cx="3657600" cy="1219200"/>
          </a:xfrm>
          <a:solidFill>
            <a:srgbClr val="333333"/>
          </a:solidFill>
        </p:spPr>
        <p:txBody>
          <a:bodyPr>
            <a:normAutofit/>
          </a:bodyPr>
          <a:lstStyle/>
          <a:p>
            <a:pPr algn="l"/>
            <a:r>
              <a:rPr lang="en-US" sz="3400" b="1">
                <a:solidFill>
                  <a:schemeClr val="bg1"/>
                </a:solidFill>
                <a:latin typeface="Arial" charset="0"/>
              </a:rPr>
              <a:t>  PRESIDENT           </a:t>
            </a:r>
            <a:br>
              <a:rPr lang="en-US" sz="3400" b="1">
                <a:solidFill>
                  <a:schemeClr val="bg1"/>
                </a:solidFill>
                <a:latin typeface="Arial" charset="0"/>
              </a:rPr>
            </a:br>
            <a:r>
              <a:rPr lang="en-US" sz="3400" b="1">
                <a:solidFill>
                  <a:schemeClr val="bg1"/>
                </a:solidFill>
                <a:latin typeface="Arial" charset="0"/>
              </a:rPr>
              <a:t>  OF INDIA</a:t>
            </a:r>
            <a:endParaRPr lang="en-US" sz="3400" b="1">
              <a:latin typeface="Arial" charset="0"/>
            </a:endParaRP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11911"/>
          <a:stretch>
            <a:fillRect/>
          </a:stretch>
        </p:blipFill>
        <p:spPr/>
      </p:pic>
      <p:pic>
        <p:nvPicPr>
          <p:cNvPr id="35844" name="Picture 3" descr="World Toilet Summit 2007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24488"/>
            <a:ext cx="34290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 descr="WTS2007 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86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53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WTS2005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57200" y="6096000"/>
            <a:ext cx="8153400" cy="519113"/>
          </a:xfrm>
          <a:prstGeom prst="rect">
            <a:avLst/>
          </a:prstGeom>
          <a:solidFill>
            <a:srgbClr val="000000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  <a:latin typeface="Arial Bold" charset="0"/>
                <a:sym typeface="Arial Bold" charset="0"/>
              </a:rPr>
              <a:t>BELFAST, UK: WORLD TOILET SUMMIT 2005</a:t>
            </a:r>
          </a:p>
        </p:txBody>
      </p:sp>
    </p:spTree>
    <p:extLst>
      <p:ext uri="{BB962C8B-B14F-4D97-AF65-F5344CB8AC3E}">
        <p14:creationId xmlns:p14="http://schemas.microsoft.com/office/powerpoint/2010/main" val="4047337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 descr="C:\Users\Alvin\Desktop\Untit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048000"/>
            <a:ext cx="10687050" cy="144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0"/>
              <a:buBlip>
                <a:blip r:embed="rId4"/>
              </a:buBlip>
            </a:pPr>
            <a:endParaRPr lang="en-US">
              <a:latin typeface="Arial" charset="0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53768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4000" b="1">
                <a:solidFill>
                  <a:srgbClr val="CC0000"/>
                </a:solidFill>
                <a:latin typeface="Arial Bold" charset="0"/>
                <a:sym typeface="Arial Bold" charset="0"/>
              </a:rPr>
              <a:t>LORD OF THE RINGS</a:t>
            </a:r>
          </a:p>
        </p:txBody>
      </p:sp>
    </p:spTree>
    <p:extLst>
      <p:ext uri="{BB962C8B-B14F-4D97-AF65-F5344CB8AC3E}">
        <p14:creationId xmlns:p14="http://schemas.microsoft.com/office/powerpoint/2010/main" val="706907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jacksml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0"/>
            <a:ext cx="4967287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609600" y="2743200"/>
            <a:ext cx="28194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/>
              <a:t>Singapore a Poor British Colony:  1960s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5383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124FCB1-2B00-A742-9D77-6186A945ACF4}" type="slidenum">
              <a:rPr lang="en-US">
                <a:latin typeface="Arial" charset="0"/>
                <a:cs typeface="Arial" charset="0"/>
                <a:sym typeface="Arial" charset="0"/>
              </a:rPr>
              <a:pPr/>
              <a:t>20</a:t>
            </a:fld>
            <a:endParaRPr lang="en-US">
              <a:latin typeface="Arial" charset="0"/>
              <a:cs typeface="Arial" charset="0"/>
              <a:sym typeface="Arial" charset="0"/>
            </a:endParaRPr>
          </a:p>
        </p:txBody>
      </p:sp>
      <p:pic>
        <p:nvPicPr>
          <p:cNvPr id="481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88" y="0"/>
            <a:ext cx="92471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7108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488832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53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8280920" cy="501550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772" y="70125"/>
            <a:ext cx="8229600" cy="98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 smtClean="0">
                <a:solidFill>
                  <a:srgbClr val="FFFFFF"/>
                </a:solidFill>
              </a:rPr>
              <a:t>WaterAid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6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68760"/>
            <a:ext cx="4149290" cy="4909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President </a:t>
            </a:r>
            <a:r>
              <a:rPr lang="en-US" sz="2800" dirty="0" err="1" smtClean="0"/>
              <a:t>Sirleaf</a:t>
            </a:r>
            <a:r>
              <a:rPr lang="en-US" sz="2800" dirty="0" smtClean="0"/>
              <a:t> Johnson of Liberia </a:t>
            </a:r>
          </a:p>
          <a:p>
            <a:r>
              <a:rPr lang="en-US" sz="2800" dirty="0" smtClean="0"/>
              <a:t>“ Live” Broadcast on World Toilet Day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842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Matt Damon Strike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b="142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59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24" y="188640"/>
            <a:ext cx="864096" cy="7008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91" y="1217565"/>
            <a:ext cx="7488324" cy="4992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476672"/>
            <a:ext cx="4919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Bill Gates </a:t>
            </a:r>
            <a:r>
              <a:rPr lang="en-US" sz="2800" dirty="0" err="1" smtClean="0"/>
              <a:t>Reinventiing</a:t>
            </a:r>
            <a:r>
              <a:rPr lang="en-US" sz="2800" dirty="0" smtClean="0"/>
              <a:t> the Toilet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6257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 Raising with Salman Khan </a:t>
            </a:r>
            <a:br>
              <a:rPr lang="en-US" dirty="0" smtClean="0"/>
            </a:br>
            <a:r>
              <a:rPr lang="en-US" dirty="0" smtClean="0"/>
              <a:t>‘Live’ National TV India 2014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618" b="861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1333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24" y="188640"/>
            <a:ext cx="864096" cy="700878"/>
          </a:xfrm>
          <a:prstGeom prst="rect">
            <a:avLst/>
          </a:prstGeom>
        </p:spPr>
      </p:pic>
      <p:pic>
        <p:nvPicPr>
          <p:cNvPr id="6" name="Content Placeholder 3" descr="CGI_20081203-09.00.00_Assorted_William Furniss_009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5" b="8675"/>
          <a:stretch>
            <a:fillRect/>
          </a:stretch>
        </p:blipFill>
        <p:spPr>
          <a:xfrm>
            <a:off x="457200" y="1412776"/>
            <a:ext cx="8229600" cy="45259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21575" y="260648"/>
            <a:ext cx="8229600" cy="98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800" b="1" dirty="0" smtClean="0">
                <a:solidFill>
                  <a:srgbClr val="FFFFFF"/>
                </a:solidFill>
              </a:rPr>
              <a:t>Commitment with President Clinton</a:t>
            </a:r>
            <a:endParaRPr lang="en-US" sz="3800" b="1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404664"/>
            <a:ext cx="633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President Clinton’s Endorsement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285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Lobbying at the UN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875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81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UNGA declared 19 Nov </a:t>
            </a:r>
            <a:br>
              <a:rPr lang="en-US" dirty="0" smtClean="0"/>
            </a:br>
            <a:r>
              <a:rPr lang="en-US" dirty="0" smtClean="0"/>
              <a:t>as Official UN World Toilet Day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239" b="10239"/>
          <a:stretch>
            <a:fillRect/>
          </a:stretch>
        </p:blipFill>
        <p:spPr>
          <a:xfrm>
            <a:off x="467544" y="191683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17738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9" y="-12658"/>
            <a:ext cx="9180512" cy="6870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6603" y="188640"/>
            <a:ext cx="77569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Singapore Today: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World’s 3rd Richest per capita PPP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6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1384148" y="1342338"/>
            <a:ext cx="4711852" cy="4953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3742" y="1600200"/>
            <a:ext cx="1219200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Billion </a:t>
            </a:r>
          </a:p>
          <a:p>
            <a:pPr algn="ctr"/>
            <a:r>
              <a:rPr lang="en-US" sz="1600" dirty="0" smtClean="0"/>
              <a:t>&gt; 60 $ a day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1232187" y="2768024"/>
            <a:ext cx="1323111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2 Billion </a:t>
            </a:r>
          </a:p>
          <a:p>
            <a:pPr algn="ctr"/>
            <a:r>
              <a:rPr lang="en-US" sz="1600" dirty="0" smtClean="0"/>
              <a:t>10-60 $ a day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4094576"/>
            <a:ext cx="1314446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 Billion </a:t>
            </a:r>
          </a:p>
          <a:p>
            <a:pPr algn="ctr"/>
            <a:r>
              <a:rPr lang="en-US" sz="1600" dirty="0"/>
              <a:t>1</a:t>
            </a:r>
            <a:r>
              <a:rPr lang="en-US" sz="1600" dirty="0" smtClean="0"/>
              <a:t>-10 $ a day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258051" y="5435768"/>
            <a:ext cx="1115290" cy="5847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 Billion </a:t>
            </a:r>
          </a:p>
          <a:p>
            <a:pPr algn="ctr"/>
            <a:r>
              <a:rPr lang="en-US" sz="1600" dirty="0" smtClean="0"/>
              <a:t>&lt; 1 $ a day</a:t>
            </a:r>
            <a:endParaRPr lang="en-US" sz="1600" dirty="0"/>
          </a:p>
        </p:txBody>
      </p:sp>
      <p:cxnSp>
        <p:nvCxnSpPr>
          <p:cNvPr id="16" name="Straight Connector 15"/>
          <p:cNvCxnSpPr>
            <a:stCxn id="4" idx="1"/>
            <a:endCxn id="4" idx="5"/>
          </p:cNvCxnSpPr>
          <p:nvPr/>
        </p:nvCxnSpPr>
        <p:spPr>
          <a:xfrm>
            <a:off x="2562111" y="3818838"/>
            <a:ext cx="235592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691680" y="5661248"/>
            <a:ext cx="410445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054926" y="2581870"/>
            <a:ext cx="1440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Purchase Power</a:t>
            </a:r>
          </a:p>
          <a:p>
            <a:pPr algn="ctr"/>
            <a:r>
              <a:rPr lang="en-US" dirty="0" smtClean="0"/>
              <a:t>$12.5 Trillion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00400" y="2438400"/>
            <a:ext cx="106680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Isosceles Triangle 37"/>
          <p:cNvSpPr/>
          <p:nvPr/>
        </p:nvSpPr>
        <p:spPr>
          <a:xfrm>
            <a:off x="3200400" y="1316420"/>
            <a:ext cx="1066800" cy="108953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987824" y="4581128"/>
            <a:ext cx="1440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$5 Trillion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987824" y="5805264"/>
            <a:ext cx="164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Humanitarian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267200" y="2438400"/>
            <a:ext cx="327660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32040" y="3789040"/>
            <a:ext cx="263756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096000" y="6264441"/>
            <a:ext cx="13949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876800" y="2768025"/>
            <a:ext cx="238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Fairly urban, extremely competitive, well-served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6248400" y="3957697"/>
            <a:ext cx="1324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Fairly rural, under-served, informal economy, inefficient and little competition</a:t>
            </a:r>
            <a:endParaRPr lang="en-US" sz="1600" dirty="0"/>
          </a:p>
        </p:txBody>
      </p:sp>
      <p:sp>
        <p:nvSpPr>
          <p:cNvPr id="53" name="Isosceles Triangle 52"/>
          <p:cNvSpPr/>
          <p:nvPr/>
        </p:nvSpPr>
        <p:spPr>
          <a:xfrm rot="10800000">
            <a:off x="4876800" y="3745533"/>
            <a:ext cx="1274617" cy="2605777"/>
          </a:xfrm>
          <a:prstGeom prst="triangle">
            <a:avLst>
              <a:gd name="adj" fmla="val 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Brace 56"/>
          <p:cNvSpPr/>
          <p:nvPr/>
        </p:nvSpPr>
        <p:spPr>
          <a:xfrm>
            <a:off x="7543800" y="3682663"/>
            <a:ext cx="229358" cy="258496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chemeClr val="tx1"/>
                </a:solidFill>
              </a:ln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72400" y="4495800"/>
            <a:ext cx="99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 of Pyramid (</a:t>
            </a:r>
            <a:r>
              <a:rPr lang="en-US" dirty="0" err="1" smtClean="0"/>
              <a:t>BoP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58051" y="304800"/>
            <a:ext cx="6535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Base of the Pyramid Market Potential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25423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23478"/>
            <a:ext cx="9144000" cy="107327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 Narrow"/>
                <a:cs typeface="Arial Narrow"/>
              </a:rPr>
              <a:t>A brave new </a:t>
            </a:r>
            <a:r>
              <a:rPr lang="en-US" sz="3200" dirty="0" err="1" smtClean="0">
                <a:latin typeface="Arial Narrow"/>
                <a:cs typeface="Arial Narrow"/>
              </a:rPr>
              <a:t>BoP</a:t>
            </a:r>
            <a:r>
              <a:rPr lang="en-US" sz="3200" dirty="0" smtClean="0">
                <a:latin typeface="Arial Narrow"/>
                <a:cs typeface="Arial Narrow"/>
              </a:rPr>
              <a:t> market place:</a:t>
            </a:r>
          </a:p>
          <a:p>
            <a:r>
              <a:rPr lang="en-US" sz="3200" dirty="0" smtClean="0">
                <a:solidFill>
                  <a:srgbClr val="E46C0A"/>
                </a:solidFill>
                <a:latin typeface="Arial Narrow"/>
                <a:cs typeface="Arial Narrow"/>
              </a:rPr>
              <a:t>The Opportunity</a:t>
            </a:r>
            <a:endParaRPr lang="bg-BG" sz="3200" dirty="0">
              <a:solidFill>
                <a:srgbClr val="E46C0A"/>
              </a:solidFill>
              <a:latin typeface="Arial Narrow"/>
              <a:cs typeface="Arial Narrow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275856" y="1844824"/>
            <a:ext cx="2592288" cy="151216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79646"/>
            </a:solidFill>
          </a:ln>
          <a:effectLst>
            <a:outerShdw blurRad="346075" dist="3048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800" b="1" dirty="0" smtClean="0">
                <a:solidFill>
                  <a:schemeClr val="tx1"/>
                </a:solidFill>
              </a:rPr>
              <a:t>Timing is Perfect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844824"/>
            <a:ext cx="2520280" cy="15121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accent6"/>
            </a:solidFill>
          </a:ln>
          <a:effectLst>
            <a:outerShdw blurRad="346075" dist="3048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4 Billion New Customers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56176" y="1844824"/>
            <a:ext cx="2592288" cy="151216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79646"/>
            </a:solidFill>
          </a:ln>
          <a:effectLst>
            <a:outerShdw blurRad="346075" dist="3048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Trend is Growing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67544" y="3861048"/>
            <a:ext cx="2520280" cy="151216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79646"/>
            </a:solidFill>
          </a:ln>
          <a:effectLst>
            <a:outerShdw blurRad="346075" dist="3048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Success Models Exist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6176" y="3861048"/>
            <a:ext cx="2520280" cy="151216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79646"/>
            </a:solidFill>
          </a:ln>
          <a:effectLst>
            <a:outerShdw blurRad="346075" dist="3048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Funds Follow Opportunities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11860" y="3861048"/>
            <a:ext cx="2520280" cy="1512168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79646"/>
            </a:solidFill>
          </a:ln>
          <a:effectLst>
            <a:outerShdw blurRad="346075" dist="304800" dir="5400000" algn="t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Human Capital Willing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5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97612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think-cell Slide" r:id="rId39" imgW="360" imgH="360" progId="">
                  <p:embed/>
                </p:oleObj>
              </mc:Choice>
              <mc:Fallback>
                <p:oleObj name="think-cell Slide" r:id="rId39" imgW="360" imgH="36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30188"/>
            <a:ext cx="914399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0" kern="0" dirty="0" smtClean="0">
                <a:solidFill>
                  <a:srgbClr val="000000"/>
                </a:solidFill>
                <a:latin typeface="Arial Narrow"/>
                <a:cs typeface="Arial Narrow"/>
              </a:rPr>
              <a:t>The Challenge:</a:t>
            </a:r>
            <a:r>
              <a:rPr lang="it-IT" sz="2800" b="0" kern="0" dirty="0" smtClean="0">
                <a:solidFill>
                  <a:srgbClr val="FF6600"/>
                </a:solidFill>
                <a:latin typeface="Arial Narrow"/>
                <a:cs typeface="Arial Narrow"/>
              </a:rPr>
              <a:t> </a:t>
            </a:r>
            <a:r>
              <a:rPr lang="it-IT" sz="2800" b="0" kern="0" dirty="0" err="1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Dysfunctional</a:t>
            </a:r>
            <a:r>
              <a:rPr lang="it-IT" sz="2800" b="0" kern="0" dirty="0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it-IT" sz="2800" b="0" kern="0" dirty="0" err="1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Distorted</a:t>
            </a:r>
            <a:r>
              <a:rPr lang="it-IT" sz="2800" b="0" kern="0" dirty="0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, </a:t>
            </a:r>
            <a:r>
              <a:rPr lang="it-IT" sz="2800" b="0" kern="0" dirty="0" err="1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Fragmented</a:t>
            </a:r>
            <a:endParaRPr kumimoji="0" lang="it-IT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43301" y="1050826"/>
            <a:ext cx="1406708" cy="1260000"/>
            <a:chOff x="6477660" y="1562841"/>
            <a:chExt cx="1406708" cy="1260000"/>
          </a:xfrm>
        </p:grpSpPr>
        <p:sp>
          <p:nvSpPr>
            <p:cNvPr id="14" name="Rectangle 13"/>
            <p:cNvSpPr/>
            <p:nvPr>
              <p:custDataLst>
                <p:tags r:id="rId35"/>
              </p:custDataLst>
            </p:nvPr>
          </p:nvSpPr>
          <p:spPr>
            <a:xfrm>
              <a:off x="6477660" y="1562841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pic>
          <p:nvPicPr>
            <p:cNvPr id="13315" name="Picture 3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517" y="1853878"/>
              <a:ext cx="1296145" cy="92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7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6529116" y="1598140"/>
              <a:ext cx="13055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UN Group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47662" y="1037365"/>
            <a:ext cx="1406708" cy="1260000"/>
            <a:chOff x="3262934" y="1222721"/>
            <a:chExt cx="1406708" cy="1260000"/>
          </a:xfrm>
        </p:grpSpPr>
        <p:sp>
          <p:nvSpPr>
            <p:cNvPr id="40" name="Rectangle 39"/>
            <p:cNvSpPr/>
            <p:nvPr>
              <p:custDataLst>
                <p:tags r:id="rId32"/>
              </p:custDataLst>
            </p:nvPr>
          </p:nvSpPr>
          <p:spPr>
            <a:xfrm>
              <a:off x="3262934" y="1222721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pic>
          <p:nvPicPr>
            <p:cNvPr id="13327" name="Picture 15"/>
            <p:cNvPicPr>
              <a:picLocks noChangeAspect="1" noChangeArrowheads="1"/>
            </p:cNvPicPr>
            <p:nvPr>
              <p:custDataLst>
                <p:tags r:id="rId33"/>
              </p:custDataLst>
            </p:nvPr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3239" y="1701684"/>
              <a:ext cx="487136" cy="769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ectangle 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3314390" y="1258020"/>
              <a:ext cx="13055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Foundations</a:t>
              </a:r>
            </a:p>
          </p:txBody>
        </p:sp>
        <p:pic>
          <p:nvPicPr>
            <p:cNvPr id="13328" name="Picture 16"/>
            <p:cNvPicPr>
              <a:picLocks noChangeAspect="1" noChangeArrowheads="1"/>
            </p:cNvPicPr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330" y="2037111"/>
              <a:ext cx="826087" cy="4164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30" name="Picture 18"/>
            <p:cNvPicPr>
              <a:picLocks noChangeAspect="1" noChangeArrowheads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329" y="1712835"/>
              <a:ext cx="828000" cy="282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5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821275" y="1037365"/>
            <a:ext cx="2750725" cy="10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</a:t>
            </a:r>
            <a:r>
              <a:rPr lang="it-IT" sz="1300" kern="0" dirty="0" smtClean="0">
                <a:solidFill>
                  <a:sysClr val="windowText" lastClr="000000"/>
                </a:solidFill>
              </a:rPr>
              <a:t>ocial development, innovation, population sensibilization and emergency management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Capital, management,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business planning, human resources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1" name="Rectangle 12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6227237" y="1072782"/>
            <a:ext cx="2592288" cy="1070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noProof="0" dirty="0" smtClean="0">
                <a:solidFill>
                  <a:sysClr val="windowText" lastClr="000000"/>
                </a:solidFill>
              </a:rPr>
              <a:t>Economic and social development, meeting the MDG KPI, safeguarding peace and human right, etc.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Capital, human resources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323528" y="2466219"/>
            <a:ext cx="1406708" cy="1260000"/>
            <a:chOff x="348022" y="2924944"/>
            <a:chExt cx="1406708" cy="1260000"/>
          </a:xfrm>
        </p:grpSpPr>
        <p:sp>
          <p:nvSpPr>
            <p:cNvPr id="75" name="Rectangle 74"/>
            <p:cNvSpPr/>
            <p:nvPr>
              <p:custDataLst>
                <p:tags r:id="rId26"/>
              </p:custDataLst>
            </p:nvPr>
          </p:nvSpPr>
          <p:spPr>
            <a:xfrm>
              <a:off x="348022" y="2924944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pic>
          <p:nvPicPr>
            <p:cNvPr id="76" name="Picture 11"/>
            <p:cNvPicPr>
              <a:picLocks noChangeAspect="1" noChangeArrowheads="1"/>
            </p:cNvPicPr>
            <p:nvPr>
              <p:custDataLst>
                <p:tags r:id="rId27"/>
              </p:custDataLst>
            </p:nvPr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553" y="3678276"/>
              <a:ext cx="904875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Rectangle 7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399478" y="2960243"/>
              <a:ext cx="13055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MNCs</a:t>
              </a: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&amp; </a:t>
              </a:r>
              <a:r>
                <a:rPr kumimoji="0" lang="it-IT" sz="13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SMEs</a:t>
              </a:r>
              <a:endPara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78" name="Picture 12"/>
            <p:cNvPicPr>
              <a:picLocks noChangeAspect="1" noChangeArrowheads="1"/>
            </p:cNvPicPr>
            <p:nvPr>
              <p:custDataLst>
                <p:tags r:id="rId29"/>
              </p:custDataLst>
            </p:nvPr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630" y="3270096"/>
              <a:ext cx="581025" cy="352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13"/>
            <p:cNvPicPr>
              <a:picLocks noChangeAspect="1" noChangeArrowheads="1"/>
            </p:cNvPicPr>
            <p:nvPr>
              <p:custDataLst>
                <p:tags r:id="rId30"/>
              </p:custDataLst>
            </p:nvPr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0151" y="3678275"/>
              <a:ext cx="398933" cy="48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14"/>
            <p:cNvPicPr>
              <a:picLocks noChangeAspect="1" noChangeArrowheads="1"/>
            </p:cNvPicPr>
            <p:nvPr>
              <p:custDataLst>
                <p:tags r:id="rId31"/>
              </p:custDataLst>
            </p:nvPr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176" y="3258944"/>
              <a:ext cx="676275" cy="3763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1" name="Rectangle 12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370278" y="3798085"/>
            <a:ext cx="1368433" cy="147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noProof="0" dirty="0">
                <a:solidFill>
                  <a:sysClr val="windowText" lastClr="000000"/>
                </a:solidFill>
              </a:rPr>
              <a:t>E</a:t>
            </a:r>
            <a:r>
              <a:rPr lang="it-IT" sz="1300" kern="0" dirty="0" smtClean="0">
                <a:solidFill>
                  <a:sysClr val="windowText" lastClr="000000"/>
                </a:solidFill>
              </a:rPr>
              <a:t>ntering new markets and image recognition (CSR)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Capital, technology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human resources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1930005" y="2467523"/>
            <a:ext cx="1406708" cy="1260000"/>
            <a:chOff x="3247253" y="5078297"/>
            <a:chExt cx="1406708" cy="1260000"/>
          </a:xfrm>
        </p:grpSpPr>
        <p:sp>
          <p:nvSpPr>
            <p:cNvPr id="84" name="Rectangle 83"/>
            <p:cNvSpPr/>
            <p:nvPr>
              <p:custDataLst>
                <p:tags r:id="rId24"/>
              </p:custDataLst>
            </p:nvPr>
          </p:nvSpPr>
          <p:spPr>
            <a:xfrm>
              <a:off x="3247253" y="5078297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sp>
          <p:nvSpPr>
            <p:cNvPr id="85" name="Rectangle 7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3298709" y="5113596"/>
              <a:ext cx="13055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Social entrepreneurs</a:t>
              </a:r>
            </a:p>
          </p:txBody>
        </p:sp>
        <p:pic>
          <p:nvPicPr>
            <p:cNvPr id="86" name="Picture 35"/>
            <p:cNvPicPr>
              <a:picLocks noChangeAspect="1" noChangeArrowheads="1"/>
            </p:cNvPicPr>
            <p:nvPr/>
          </p:nvPicPr>
          <p:blipFill>
            <a:blip r:embed="rId4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024" y="5606039"/>
              <a:ext cx="985418" cy="6994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8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52307" y="3772127"/>
            <a:ext cx="1357002" cy="147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dirty="0" smtClean="0">
                <a:solidFill>
                  <a:sysClr val="windowText" lastClr="000000"/>
                </a:solidFill>
              </a:rPr>
              <a:t>Profit and social development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Geographic knowledge/ proximity, human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resouces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3491880" y="2420888"/>
            <a:ext cx="1406708" cy="1260000"/>
            <a:chOff x="5070952" y="5200262"/>
            <a:chExt cx="1406708" cy="1260000"/>
          </a:xfrm>
        </p:grpSpPr>
        <p:sp>
          <p:nvSpPr>
            <p:cNvPr id="93" name="Rectangle 92"/>
            <p:cNvSpPr/>
            <p:nvPr>
              <p:custDataLst>
                <p:tags r:id="rId22"/>
              </p:custDataLst>
            </p:nvPr>
          </p:nvSpPr>
          <p:spPr>
            <a:xfrm>
              <a:off x="5070952" y="5200262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sp>
          <p:nvSpPr>
            <p:cNvPr id="98" name="Rectangle 7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5122408" y="5235561"/>
              <a:ext cx="13055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Others</a:t>
              </a:r>
            </a:p>
          </p:txBody>
        </p:sp>
        <p:pic>
          <p:nvPicPr>
            <p:cNvPr id="99" name="Picture 25"/>
            <p:cNvPicPr>
              <a:picLocks noChangeAspect="1" noChangeArrowheads="1"/>
            </p:cNvPicPr>
            <p:nvPr/>
          </p:nvPicPr>
          <p:blipFill>
            <a:blip r:embed="rId5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459" y="6201167"/>
              <a:ext cx="722071" cy="231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0" name="Picture 26"/>
            <p:cNvPicPr>
              <a:picLocks noChangeAspect="1" noChangeArrowheads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257" y="5885219"/>
              <a:ext cx="710122" cy="294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" name="Picture 27"/>
            <p:cNvPicPr>
              <a:picLocks noChangeAspect="1" noChangeArrowheads="1"/>
            </p:cNvPicPr>
            <p:nvPr/>
          </p:nvPicPr>
          <p:blipFill>
            <a:blip r:embed="rId5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476" y="6090928"/>
              <a:ext cx="580780" cy="346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28"/>
            <p:cNvPicPr>
              <a:picLocks noChangeAspect="1" noChangeArrowheads="1"/>
            </p:cNvPicPr>
            <p:nvPr/>
          </p:nvPicPr>
          <p:blipFill>
            <a:blip r:embed="rId5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476" y="5658027"/>
              <a:ext cx="569629" cy="387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" name="Picture 29"/>
            <p:cNvPicPr>
              <a:picLocks noChangeAspect="1" noChangeArrowheads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8976" y="5301217"/>
              <a:ext cx="335231" cy="292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7" name="Picture 30"/>
            <p:cNvPicPr>
              <a:picLocks noChangeAspect="1" noChangeArrowheads="1"/>
            </p:cNvPicPr>
            <p:nvPr/>
          </p:nvPicPr>
          <p:blipFill>
            <a:blip r:embed="rId5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944" y="5513514"/>
              <a:ext cx="746230" cy="316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0" name="Rectangle 1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3512286" y="3719848"/>
            <a:ext cx="1357002" cy="227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dirty="0" smtClean="0">
                <a:solidFill>
                  <a:sysClr val="windowText" lastClr="000000"/>
                </a:solidFill>
              </a:rPr>
              <a:t>Profit, innovation, economic and social development, research,  poverty reduction, etc.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</a:t>
            </a:r>
            <a:r>
              <a:rPr lang="it-IT" sz="1300" kern="0" dirty="0">
                <a:solidFill>
                  <a:sysClr val="windowText" lastClr="000000"/>
                </a:solidFill>
              </a:rPr>
              <a:t> H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uman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resouces, management, knowledge, technology, etc.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8" name="Group 117"/>
          <p:cNvGrpSpPr/>
          <p:nvPr/>
        </p:nvGrpSpPr>
        <p:grpSpPr>
          <a:xfrm>
            <a:off x="5033775" y="2437821"/>
            <a:ext cx="1406708" cy="1260000"/>
            <a:chOff x="3008376" y="2941265"/>
            <a:chExt cx="1406708" cy="1260000"/>
          </a:xfrm>
        </p:grpSpPr>
        <p:sp>
          <p:nvSpPr>
            <p:cNvPr id="122" name="Rectangle 121"/>
            <p:cNvSpPr/>
            <p:nvPr>
              <p:custDataLst>
                <p:tags r:id="rId20"/>
              </p:custDataLst>
            </p:nvPr>
          </p:nvSpPr>
          <p:spPr>
            <a:xfrm>
              <a:off x="3008376" y="2941265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sp>
          <p:nvSpPr>
            <p:cNvPr id="123" name="Rectangle 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3059832" y="2976564"/>
              <a:ext cx="13055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NGOs</a:t>
              </a:r>
            </a:p>
          </p:txBody>
        </p:sp>
        <p:pic>
          <p:nvPicPr>
            <p:cNvPr id="124" name="Picture 20"/>
            <p:cNvPicPr>
              <a:picLocks noChangeAspect="1" noChangeArrowheads="1"/>
            </p:cNvPicPr>
            <p:nvPr/>
          </p:nvPicPr>
          <p:blipFill>
            <a:blip r:embed="rId5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735" y="3254215"/>
              <a:ext cx="407158" cy="517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5" name="Picture 21"/>
            <p:cNvPicPr>
              <a:picLocks noChangeAspect="1" noChangeArrowheads="1"/>
            </p:cNvPicPr>
            <p:nvPr/>
          </p:nvPicPr>
          <p:blipFill>
            <a:blip r:embed="rId5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303" y="3270096"/>
              <a:ext cx="866232" cy="3047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6" name="Picture 22"/>
            <p:cNvPicPr>
              <a:picLocks noChangeAspect="1" noChangeArrowheads="1"/>
            </p:cNvPicPr>
            <p:nvPr/>
          </p:nvPicPr>
          <p:blipFill>
            <a:blip r:embed="rId5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3904" y="3635297"/>
              <a:ext cx="469631" cy="506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7" name="Picture 23"/>
            <p:cNvPicPr>
              <a:picLocks noChangeAspect="1" noChangeArrowheads="1"/>
            </p:cNvPicPr>
            <p:nvPr/>
          </p:nvPicPr>
          <p:blipFill>
            <a:blip r:embed="rId5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3735" y="3859176"/>
              <a:ext cx="773816" cy="337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8" name="Rectangle 12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6478074" y="2437821"/>
            <a:ext cx="2272750" cy="127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dirty="0">
                <a:solidFill>
                  <a:sysClr val="windowText" lastClr="000000"/>
                </a:solidFill>
              </a:rPr>
              <a:t>E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mergency management, providing primary goods and services, safeguarding human rights, etc.</a:t>
            </a: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lang="it-IT" sz="1300" kern="0" dirty="0">
                <a:solidFill>
                  <a:sysClr val="windowText" lastClr="000000"/>
                </a:solidFill>
              </a:rPr>
              <a:t>H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uman resources, technology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30" name="Group 129"/>
          <p:cNvGrpSpPr/>
          <p:nvPr/>
        </p:nvGrpSpPr>
        <p:grpSpPr>
          <a:xfrm>
            <a:off x="5030248" y="4023673"/>
            <a:ext cx="1413960" cy="1260000"/>
            <a:chOff x="5070952" y="3203719"/>
            <a:chExt cx="1406708" cy="1260000"/>
          </a:xfrm>
        </p:grpSpPr>
        <p:sp>
          <p:nvSpPr>
            <p:cNvPr id="131" name="Rectangle 130"/>
            <p:cNvSpPr/>
            <p:nvPr>
              <p:custDataLst>
                <p:tags r:id="rId18"/>
              </p:custDataLst>
            </p:nvPr>
          </p:nvSpPr>
          <p:spPr>
            <a:xfrm>
              <a:off x="5070952" y="3203719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sp>
          <p:nvSpPr>
            <p:cNvPr id="132" name="Rectangle 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5122408" y="3239018"/>
              <a:ext cx="1305546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Governments</a:t>
              </a:r>
            </a:p>
          </p:txBody>
        </p:sp>
        <p:pic>
          <p:nvPicPr>
            <p:cNvPr id="133" name="Picture 31"/>
            <p:cNvPicPr>
              <a:picLocks noChangeAspect="1" noChangeArrowheads="1"/>
            </p:cNvPicPr>
            <p:nvPr/>
          </p:nvPicPr>
          <p:blipFill>
            <a:blip r:embed="rId6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266" y="3822568"/>
              <a:ext cx="591087" cy="607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4" name="Picture 32"/>
            <p:cNvPicPr>
              <a:picLocks noChangeAspect="1" noChangeArrowheads="1"/>
            </p:cNvPicPr>
            <p:nvPr/>
          </p:nvPicPr>
          <p:blipFill>
            <a:blip r:embed="rId6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1345" y="3635297"/>
              <a:ext cx="530775" cy="784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5" name="Picture 33"/>
            <p:cNvPicPr>
              <a:picLocks noChangeAspect="1" noChangeArrowheads="1"/>
            </p:cNvPicPr>
            <p:nvPr/>
          </p:nvPicPr>
          <p:blipFill>
            <a:blip r:embed="rId6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853" y="3512981"/>
              <a:ext cx="661945" cy="270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6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6547373" y="4058972"/>
            <a:ext cx="2424185" cy="127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dirty="0">
                <a:solidFill>
                  <a:sysClr val="windowText" lastClr="000000"/>
                </a:solidFill>
              </a:rPr>
              <a:t>S</a:t>
            </a:r>
            <a:r>
              <a:rPr lang="it-IT" sz="1300" kern="0" noProof="0" dirty="0" smtClean="0">
                <a:solidFill>
                  <a:sysClr val="windowText" lastClr="000000"/>
                </a:solidFill>
              </a:rPr>
              <a:t>ocial and economic development, employment, political stability, emergency management, etc.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Capital, policy making, human resources, </a:t>
            </a:r>
            <a:r>
              <a:rPr kumimoji="0" lang="it-IT" sz="130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infrastructure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327775" y="5454142"/>
            <a:ext cx="1406708" cy="1260000"/>
            <a:chOff x="348022" y="1146261"/>
            <a:chExt cx="1406708" cy="1260000"/>
          </a:xfrm>
        </p:grpSpPr>
        <p:sp>
          <p:nvSpPr>
            <p:cNvPr id="147" name="Rectangle 146"/>
            <p:cNvSpPr/>
            <p:nvPr>
              <p:custDataLst>
                <p:tags r:id="rId12"/>
              </p:custDataLst>
            </p:nvPr>
          </p:nvSpPr>
          <p:spPr>
            <a:xfrm>
              <a:off x="348022" y="1146261"/>
              <a:ext cx="1406708" cy="126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00"/>
            </a:p>
          </p:txBody>
        </p:sp>
        <p:sp>
          <p:nvSpPr>
            <p:cNvPr id="148" name="Rectangle 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399478" y="1181560"/>
              <a:ext cx="130554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895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960"/>
                </a:buClr>
                <a:buSzTx/>
                <a:buFontTx/>
                <a:buNone/>
                <a:tabLst/>
                <a:defRPr/>
              </a:pPr>
              <a:r>
                <a:rPr kumimoji="0" lang="it-IT" sz="13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Development</a:t>
              </a:r>
              <a:r>
                <a:rPr kumimoji="0" lang="it-IT" sz="1300" b="1" i="0" u="none" strike="noStrike" kern="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 banks</a:t>
              </a:r>
              <a:endPara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pic>
          <p:nvPicPr>
            <p:cNvPr id="149" name="Picture 5"/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6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22" y="1870281"/>
              <a:ext cx="543694" cy="491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0" name="Picture 7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6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861" y="1976860"/>
              <a:ext cx="400465" cy="400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1" name="Picture 8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6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533" y="1674003"/>
              <a:ext cx="697265" cy="258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2" name="Picture 9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6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686" y="1504241"/>
              <a:ext cx="370022" cy="299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3" name="Rectangle 12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800263" y="5459066"/>
            <a:ext cx="1552248" cy="127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Interests:</a:t>
            </a:r>
            <a:r>
              <a:rPr kumimoji="0" lang="it-IT" sz="13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lang="it-IT" sz="1300" kern="0" dirty="0" smtClean="0">
                <a:solidFill>
                  <a:sysClr val="windowText" lastClr="000000"/>
                </a:solidFill>
              </a:rPr>
              <a:t>Economic and social develo-pment, meeting  MDG KPI, etc.</a:t>
            </a:r>
            <a:endParaRPr lang="it-IT" sz="1300" kern="0" dirty="0">
              <a:solidFill>
                <a:sysClr val="windowText" lastClr="000000"/>
              </a:solidFill>
            </a:endParaRPr>
          </a:p>
          <a:p>
            <a:pPr marL="1587" marR="0" lvl="1" algn="l" defTabSz="895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Clr>
                <a:srgbClr val="002960"/>
              </a:buClr>
              <a:buSzPct val="125000"/>
              <a:tabLst/>
              <a:defRPr/>
            </a:pPr>
            <a:r>
              <a:rPr kumimoji="0" lang="it-IT" sz="1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Resources: </a:t>
            </a:r>
            <a:r>
              <a:rPr kumimoji="0" lang="it-IT" sz="130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Capital</a:t>
            </a:r>
            <a:r>
              <a:rPr kumimoji="0" lang="it-IT" sz="130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and investment analysis</a:t>
            </a:r>
            <a:endParaRPr kumimoji="0" lang="it-IT" sz="130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86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196752"/>
            <a:ext cx="7272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smtClean="0"/>
              <a:t>Most Good Models Remains Island Solutions</a:t>
            </a:r>
            <a:endParaRPr lang="en-US" sz="4000" i="1" dirty="0"/>
          </a:p>
        </p:txBody>
      </p:sp>
      <p:sp>
        <p:nvSpPr>
          <p:cNvPr id="4" name="Rectangle 3"/>
          <p:cNvSpPr/>
          <p:nvPr/>
        </p:nvSpPr>
        <p:spPr>
          <a:xfrm>
            <a:off x="611560" y="3284984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 Narrow"/>
                <a:cs typeface="Arial Narrow"/>
              </a:rPr>
              <a:t> Uncoordinated </a:t>
            </a:r>
            <a:r>
              <a:rPr lang="en-US" sz="2800" dirty="0">
                <a:solidFill>
                  <a:srgbClr val="000000"/>
                </a:solidFill>
                <a:latin typeface="Arial Narrow"/>
                <a:cs typeface="Arial Narrow"/>
              </a:rPr>
              <a:t>efforts leads to an inefficient use of </a:t>
            </a:r>
            <a:r>
              <a:rPr lang="en-US" sz="2800" dirty="0" smtClean="0">
                <a:solidFill>
                  <a:srgbClr val="000000"/>
                </a:solidFill>
                <a:latin typeface="Arial Narrow"/>
                <a:cs typeface="Arial Narrow"/>
              </a:rPr>
              <a:t>resources </a:t>
            </a:r>
            <a:endParaRPr lang="en-US" sz="3200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0072" y="3356992"/>
            <a:ext cx="3528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79646"/>
                </a:solidFill>
                <a:latin typeface="Arial Narrow"/>
                <a:cs typeface="Arial Narrow"/>
              </a:rPr>
              <a:t>There is Great Profit in Cutting </a:t>
            </a:r>
            <a:r>
              <a:rPr lang="en-US" sz="3200" dirty="0">
                <a:solidFill>
                  <a:srgbClr val="F79646"/>
                </a:solidFill>
                <a:latin typeface="Arial Narrow"/>
                <a:cs typeface="Arial Narrow"/>
              </a:rPr>
              <a:t>Waste</a:t>
            </a:r>
            <a:endParaRPr lang="bg-BG" sz="3200" dirty="0">
              <a:solidFill>
                <a:srgbClr val="F79646"/>
              </a:solidFill>
              <a:latin typeface="Arial Narrow"/>
              <a:cs typeface="Arial Narrow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067944" y="3933056"/>
            <a:ext cx="864096" cy="504056"/>
          </a:xfrm>
          <a:prstGeom prst="rightArrow">
            <a:avLst>
              <a:gd name="adj1" fmla="val 41448"/>
              <a:gd name="adj2" fmla="val 6282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41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08012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Arial Narrow"/>
                <a:cs typeface="Arial Narrow"/>
              </a:rPr>
              <a:t>L</a:t>
            </a:r>
            <a:r>
              <a:rPr lang="en-US" sz="3200" dirty="0" smtClean="0">
                <a:solidFill>
                  <a:schemeClr val="tx1"/>
                </a:solidFill>
                <a:latin typeface="Arial Narrow"/>
                <a:cs typeface="Arial Narrow"/>
              </a:rPr>
              <a:t>everaging on each other’s existing assets </a:t>
            </a:r>
            <a:br>
              <a:rPr lang="en-US" sz="3200" dirty="0" smtClean="0">
                <a:solidFill>
                  <a:schemeClr val="tx1"/>
                </a:solidFill>
                <a:latin typeface="Arial Narrow"/>
                <a:cs typeface="Arial Narrow"/>
              </a:rPr>
            </a:br>
            <a:r>
              <a:rPr lang="en-US" sz="3200" dirty="0" smtClean="0">
                <a:solidFill>
                  <a:schemeClr val="tx1"/>
                </a:solidFill>
                <a:latin typeface="Arial Narrow"/>
                <a:cs typeface="Arial Narrow"/>
              </a:rPr>
              <a:t>to create a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Arial Narrow"/>
                <a:cs typeface="Arial Narrow"/>
              </a:rPr>
              <a:t>vibrant ecosystem</a:t>
            </a:r>
            <a:endParaRPr lang="bg-BG" sz="3200" dirty="0">
              <a:solidFill>
                <a:schemeClr val="accent6">
                  <a:lumMod val="75000"/>
                </a:schemeClr>
              </a:solidFill>
              <a:latin typeface="Arial Narrow"/>
              <a:cs typeface="Arial Narrow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7356" y="1484784"/>
            <a:ext cx="1345084" cy="13450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2036" y="2578865"/>
            <a:ext cx="1296018" cy="129601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5218988"/>
            <a:ext cx="971600" cy="9716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3773197"/>
            <a:ext cx="1576933" cy="157693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44337" y="1848042"/>
            <a:ext cx="1661815" cy="16618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95996" y="3717032"/>
            <a:ext cx="1739900" cy="17399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83352" y="2698711"/>
            <a:ext cx="673100" cy="6731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60032" y="4797152"/>
            <a:ext cx="1362968" cy="136296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19872" y="4499148"/>
            <a:ext cx="1054100" cy="10541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0702" y="4176001"/>
            <a:ext cx="850900" cy="8636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765544" y="3889014"/>
            <a:ext cx="1054100" cy="10541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787479" y="2782374"/>
            <a:ext cx="1295400" cy="13081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809337" y="3131847"/>
            <a:ext cx="1270000" cy="12827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59632" y="3614968"/>
            <a:ext cx="800100" cy="8001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895996" y="5326988"/>
            <a:ext cx="863600" cy="8636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583352" y="4077072"/>
            <a:ext cx="484592" cy="484592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948264" y="2662883"/>
            <a:ext cx="1198165" cy="1198165"/>
          </a:xfrm>
          <a:prstGeom prst="rect">
            <a:avLst/>
          </a:prstGeom>
        </p:spPr>
      </p:pic>
      <p:sp>
        <p:nvSpPr>
          <p:cNvPr id="21" name="Subtitle 4"/>
          <p:cNvSpPr txBox="1">
            <a:spLocks/>
          </p:cNvSpPr>
          <p:nvPr/>
        </p:nvSpPr>
        <p:spPr>
          <a:xfrm>
            <a:off x="4555586" y="2492896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000000"/>
                </a:solidFill>
                <a:latin typeface="Hominzio"/>
                <a:cs typeface="Hominzio"/>
              </a:rPr>
              <a:t>Foundations</a:t>
            </a:r>
            <a:endParaRPr lang="bg-BG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26" name="Subtitle 4"/>
          <p:cNvSpPr txBox="1">
            <a:spLocks/>
          </p:cNvSpPr>
          <p:nvPr/>
        </p:nvSpPr>
        <p:spPr>
          <a:xfrm>
            <a:off x="1563273" y="3066639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000000"/>
                </a:solidFill>
                <a:latin typeface="Hominzio"/>
                <a:cs typeface="Hominzio"/>
              </a:rPr>
              <a:t>NGOs</a:t>
            </a:r>
            <a:endParaRPr lang="bg-BG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27" name="Subtitle 4"/>
          <p:cNvSpPr txBox="1">
            <a:spLocks/>
          </p:cNvSpPr>
          <p:nvPr/>
        </p:nvSpPr>
        <p:spPr>
          <a:xfrm>
            <a:off x="2059732" y="4275562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Hominzio"/>
                <a:cs typeface="Hominzio"/>
              </a:rPr>
              <a:t>MNCs &amp; SMEs</a:t>
            </a:r>
          </a:p>
          <a:p>
            <a:endParaRPr lang="en-US" sz="1600" b="1" dirty="0">
              <a:solidFill>
                <a:srgbClr val="000000"/>
              </a:solidFill>
              <a:latin typeface="Hominzio"/>
              <a:cs typeface="Hominzio"/>
            </a:endParaRPr>
          </a:p>
          <a:p>
            <a:endParaRPr lang="bg-BG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28" name="Subtitle 4"/>
          <p:cNvSpPr txBox="1">
            <a:spLocks/>
          </p:cNvSpPr>
          <p:nvPr/>
        </p:nvSpPr>
        <p:spPr>
          <a:xfrm>
            <a:off x="6531602" y="4203948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  <a:latin typeface="Hominzio"/>
                <a:cs typeface="Hominzio"/>
              </a:rPr>
              <a:t>Development banks</a:t>
            </a:r>
          </a:p>
          <a:p>
            <a:endParaRPr lang="en-US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29" name="Subtitle 4"/>
          <p:cNvSpPr txBox="1">
            <a:spLocks/>
          </p:cNvSpPr>
          <p:nvPr/>
        </p:nvSpPr>
        <p:spPr>
          <a:xfrm>
            <a:off x="7127776" y="1988840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err="1" smtClean="0">
                <a:solidFill>
                  <a:srgbClr val="000000"/>
                </a:solidFill>
                <a:latin typeface="Hominzio"/>
                <a:cs typeface="Hominzio"/>
              </a:rPr>
              <a:t>Goverments</a:t>
            </a:r>
            <a:endParaRPr lang="bg-BG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30" name="Subtitle 4"/>
          <p:cNvSpPr txBox="1">
            <a:spLocks/>
          </p:cNvSpPr>
          <p:nvPr/>
        </p:nvSpPr>
        <p:spPr>
          <a:xfrm>
            <a:off x="4742160" y="5456932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000000"/>
                </a:solidFill>
                <a:latin typeface="Hominzio"/>
                <a:cs typeface="Hominzio"/>
              </a:rPr>
              <a:t>UN Groups</a:t>
            </a:r>
            <a:endParaRPr lang="bg-BG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31" name="Subtitle 4"/>
          <p:cNvSpPr txBox="1">
            <a:spLocks/>
          </p:cNvSpPr>
          <p:nvPr/>
        </p:nvSpPr>
        <p:spPr>
          <a:xfrm>
            <a:off x="3040181" y="2691780"/>
            <a:ext cx="1675835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000000"/>
                </a:solidFill>
                <a:latin typeface="Hominzio"/>
                <a:cs typeface="Hominzio"/>
              </a:rPr>
              <a:t>Social Entrepreneurs</a:t>
            </a:r>
            <a:endParaRPr lang="bg-BG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32" name="Subtitle 4"/>
          <p:cNvSpPr txBox="1">
            <a:spLocks/>
          </p:cNvSpPr>
          <p:nvPr/>
        </p:nvSpPr>
        <p:spPr>
          <a:xfrm>
            <a:off x="6041610" y="5609518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000000"/>
                </a:solidFill>
                <a:latin typeface="Hominzio"/>
                <a:cs typeface="Hominzio"/>
              </a:rPr>
              <a:t>Universities</a:t>
            </a:r>
            <a:endParaRPr lang="en-US" sz="1600" b="1" dirty="0">
              <a:solidFill>
                <a:srgbClr val="000000"/>
              </a:solidFill>
              <a:latin typeface="Hominzio"/>
              <a:cs typeface="Hominzio"/>
            </a:endParaRPr>
          </a:p>
          <a:p>
            <a:endParaRPr lang="en-US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sp>
        <p:nvSpPr>
          <p:cNvPr id="33" name="Subtitle 4"/>
          <p:cNvSpPr txBox="1">
            <a:spLocks/>
          </p:cNvSpPr>
          <p:nvPr/>
        </p:nvSpPr>
        <p:spPr>
          <a:xfrm>
            <a:off x="4555586" y="4256492"/>
            <a:ext cx="1486024" cy="30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Brixton" pitchFamily="34" charset="0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rgbClr val="000000"/>
                </a:solidFill>
                <a:latin typeface="Hominzio"/>
                <a:cs typeface="Hominzio"/>
              </a:rPr>
              <a:t>International Forums</a:t>
            </a:r>
            <a:endParaRPr lang="en-US" sz="1600" b="1" dirty="0">
              <a:solidFill>
                <a:srgbClr val="000000"/>
              </a:solidFill>
              <a:latin typeface="Hominzio"/>
              <a:cs typeface="Hominzio"/>
            </a:endParaRPr>
          </a:p>
          <a:p>
            <a:endParaRPr lang="en-US" sz="1600" b="1" dirty="0">
              <a:solidFill>
                <a:srgbClr val="000000"/>
              </a:solidFill>
              <a:latin typeface="Hominzio"/>
              <a:cs typeface="Hominzio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8" r="26225"/>
          <a:stretch/>
        </p:blipFill>
        <p:spPr>
          <a:xfrm>
            <a:off x="8731491" y="6263356"/>
            <a:ext cx="395576" cy="5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9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8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0" dur="3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3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4" dur="3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8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0" dur="3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3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6" dur="3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8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0" dur="3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4" dur="3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3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8" dur="3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0" dur="3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4624"/>
            <a:ext cx="9144000" cy="75790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Build An Ecosystem: </a:t>
            </a:r>
            <a:r>
              <a:rPr lang="en-US" sz="3200" dirty="0" smtClean="0">
                <a:solidFill>
                  <a:schemeClr val="accent6"/>
                </a:solidFill>
              </a:rPr>
              <a:t>Respect that </a:t>
            </a:r>
            <a:r>
              <a:rPr lang="en-US" sz="3200" dirty="0" smtClean="0"/>
              <a:t>Every Specie has a Role </a:t>
            </a:r>
            <a:endParaRPr lang="en-US" sz="3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54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1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667E6-28C8-48C9-B508-758753FA4B82}" type="slidenum">
              <a:rPr lang="fr-FR"/>
              <a:pPr/>
              <a:t>35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8" r="26225"/>
          <a:stretch/>
        </p:blipFill>
        <p:spPr>
          <a:xfrm>
            <a:off x="8731491" y="6263356"/>
            <a:ext cx="395576" cy="560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09320"/>
            <a:ext cx="8604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 Winner or No Losers. When Everyone is Needed: Zero Waste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889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071" y="230188"/>
            <a:ext cx="88454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  <a:cs typeface="Calibri" pitchFamily="34" charset="0"/>
              </a:rPr>
              <a:t>  What </a:t>
            </a:r>
            <a:r>
              <a:rPr lang="en-US" sz="2400" dirty="0">
                <a:solidFill>
                  <a:schemeClr val="bg1"/>
                </a:solidFill>
                <a:cs typeface="Calibri" pitchFamily="34" charset="0"/>
              </a:rPr>
              <a:t>can Market-Based Solutions deliver for the poor?</a:t>
            </a: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5" name="TextBox 34"/>
          <p:cNvSpPr txBox="1"/>
          <p:nvPr>
            <p:custDataLst>
              <p:tags r:id="rId2"/>
            </p:custDataLst>
          </p:nvPr>
        </p:nvSpPr>
        <p:spPr>
          <a:xfrm>
            <a:off x="7037440" y="5633176"/>
            <a:ext cx="1135888" cy="215444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800" b="1" i="1" dirty="0" smtClean="0">
                <a:solidFill>
                  <a:schemeClr val="bg1"/>
                </a:solidFill>
              </a:rPr>
              <a:t>Husk Power Systems</a:t>
            </a:r>
          </a:p>
        </p:txBody>
      </p:sp>
      <p:sp>
        <p:nvSpPr>
          <p:cNvPr id="36" name="TextBox 35"/>
          <p:cNvSpPr txBox="1"/>
          <p:nvPr>
            <p:custDataLst>
              <p:tags r:id="rId3"/>
            </p:custDataLst>
          </p:nvPr>
        </p:nvSpPr>
        <p:spPr>
          <a:xfrm>
            <a:off x="7110380" y="2877696"/>
            <a:ext cx="990016" cy="215444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800" b="1" i="1" dirty="0" smtClean="0">
                <a:solidFill>
                  <a:schemeClr val="bg1"/>
                </a:solidFill>
              </a:rPr>
              <a:t>B2R Technologies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861048"/>
            <a:ext cx="345984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124744"/>
            <a:ext cx="3528392" cy="2209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861048"/>
            <a:ext cx="3432381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5032914399_64152e1721_b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1124744"/>
            <a:ext cx="3456384" cy="224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3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071" y="230188"/>
            <a:ext cx="88454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  <a:cs typeface="Calibri" pitchFamily="34" charset="0"/>
              </a:rPr>
              <a:t>  Who are providing the Market</a:t>
            </a:r>
            <a:r>
              <a:rPr lang="en-US" sz="2400" dirty="0">
                <a:solidFill>
                  <a:schemeClr val="bg1"/>
                </a:solidFill>
                <a:cs typeface="Calibri" pitchFamily="34" charset="0"/>
              </a:rPr>
              <a:t>-Based Solutions </a:t>
            </a:r>
            <a:r>
              <a:rPr lang="en-US" sz="2400" dirty="0" smtClean="0">
                <a:solidFill>
                  <a:schemeClr val="bg1"/>
                </a:solidFill>
                <a:cs typeface="Calibri" pitchFamily="34" charset="0"/>
              </a:rPr>
              <a:t>for </a:t>
            </a:r>
            <a:r>
              <a:rPr lang="en-US" sz="2400" dirty="0">
                <a:solidFill>
                  <a:schemeClr val="bg1"/>
                </a:solidFill>
                <a:cs typeface="Calibri" pitchFamily="34" charset="0"/>
              </a:rPr>
              <a:t>the poor?</a:t>
            </a: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79512" y="4293096"/>
            <a:ext cx="4248472" cy="2232248"/>
            <a:chOff x="251520" y="3717032"/>
            <a:chExt cx="3879935" cy="187220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3717032"/>
              <a:ext cx="3879935" cy="187220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16" y="4941168"/>
              <a:ext cx="1182366" cy="64807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347864" y="764704"/>
            <a:ext cx="2448272" cy="3054892"/>
            <a:chOff x="3445402" y="1286629"/>
            <a:chExt cx="2598618" cy="440609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2561" y="4252567"/>
              <a:ext cx="1522870" cy="144016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5402" y="1286629"/>
              <a:ext cx="2598618" cy="280416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4788024" y="4221088"/>
            <a:ext cx="4112706" cy="2455044"/>
            <a:chOff x="251520" y="2846164"/>
            <a:chExt cx="3464634" cy="223902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2846164"/>
              <a:ext cx="3464634" cy="223902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51720" y="4622532"/>
              <a:ext cx="1584176" cy="356439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79512" y="764704"/>
            <a:ext cx="2808312" cy="3168352"/>
            <a:chOff x="-1476672" y="548680"/>
            <a:chExt cx="2520280" cy="274580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76672" y="548680"/>
              <a:ext cx="2520280" cy="274580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08520" y="2708920"/>
              <a:ext cx="1125566" cy="5314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6176" y="764704"/>
            <a:ext cx="2616572" cy="261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5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071" y="230188"/>
            <a:ext cx="88454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2400" dirty="0" smtClean="0">
                <a:solidFill>
                  <a:schemeClr val="bg1"/>
                </a:solidFill>
                <a:cs typeface="Calibri" pitchFamily="34" charset="0"/>
              </a:rPr>
              <a:t>  Current Market</a:t>
            </a:r>
            <a:r>
              <a:rPr lang="en-US" sz="2400" dirty="0">
                <a:solidFill>
                  <a:schemeClr val="bg1"/>
                </a:solidFill>
                <a:cs typeface="Calibri" pitchFamily="34" charset="0"/>
              </a:rPr>
              <a:t>-Based </a:t>
            </a:r>
            <a:r>
              <a:rPr lang="en-US" sz="2400" dirty="0" smtClean="0">
                <a:solidFill>
                  <a:schemeClr val="bg1"/>
                </a:solidFill>
                <a:cs typeface="Calibri" pitchFamily="34" charset="0"/>
              </a:rPr>
              <a:t>Solution providers for </a:t>
            </a:r>
            <a:r>
              <a:rPr lang="en-US" sz="2400" dirty="0">
                <a:solidFill>
                  <a:schemeClr val="bg1"/>
                </a:solidFill>
                <a:cs typeface="Calibri" pitchFamily="34" charset="0"/>
              </a:rPr>
              <a:t>the poor?</a:t>
            </a: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7544" y="980728"/>
            <a:ext cx="3312368" cy="2736304"/>
            <a:chOff x="5364088" y="980728"/>
            <a:chExt cx="3096344" cy="30963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64088" y="980728"/>
              <a:ext cx="3096344" cy="309634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36096" y="3501008"/>
              <a:ext cx="1728192" cy="525464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67544" y="4077072"/>
            <a:ext cx="4968552" cy="2520280"/>
            <a:chOff x="4355976" y="3789040"/>
            <a:chExt cx="4716016" cy="294751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5976" y="3789040"/>
              <a:ext cx="4716016" cy="294751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4368" y="5445224"/>
              <a:ext cx="1112851" cy="1224136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4128" y="4077072"/>
            <a:ext cx="2458669" cy="26499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5936" y="692697"/>
            <a:ext cx="4306655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344" y="620688"/>
            <a:ext cx="12065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34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598461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Logistics and transportation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2508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 40, 14,600 days to Departure at 80</a:t>
            </a:r>
            <a:endParaRPr lang="en-US" dirty="0"/>
          </a:p>
        </p:txBody>
      </p:sp>
      <p:pic>
        <p:nvPicPr>
          <p:cNvPr id="4" name="P 1" descr="tree"/>
          <p:cNvPicPr>
            <a:picLocks noGrp="1"/>
          </p:cNvPicPr>
          <p:nvPr>
            <p:ph idx="1"/>
          </p:nvPr>
        </p:nvPicPr>
        <p:blipFill>
          <a:blip r:embed="rId2"/>
          <a:srcRect l="-10610" r="-10610"/>
          <a:stretch>
            <a:fillRect/>
          </a:stretch>
        </p:blipFill>
        <p:spPr bwMode="auto">
          <a:xfrm>
            <a:off x="3563888" y="1124744"/>
            <a:ext cx="6120680" cy="573325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24744"/>
            <a:ext cx="4098897" cy="573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8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4"/>
          </p:nvPr>
        </p:nvSpPr>
        <p:spPr>
          <a:xfrm>
            <a:off x="135528" y="6491193"/>
            <a:ext cx="8756952" cy="250175"/>
          </a:xfrm>
        </p:spPr>
        <p:txBody>
          <a:bodyPr/>
          <a:lstStyle/>
          <a:p>
            <a:r>
              <a:rPr lang="en-US" sz="1600" dirty="0" smtClean="0">
                <a:solidFill>
                  <a:srgbClr val="383838"/>
                </a:solidFill>
              </a:rPr>
              <a:t>The Poor As Entrepreneurs | Creating Jobs | Affordability &amp; Access</a:t>
            </a:r>
            <a:endParaRPr lang="en-US" sz="1600" dirty="0">
              <a:solidFill>
                <a:srgbClr val="383838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90" r="2590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1" b="8351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17" b="7917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51" b="8351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107504" y="60021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SaniShop</a:t>
            </a:r>
            <a:r>
              <a:rPr lang="en-US" sz="2800" dirty="0" smtClean="0"/>
              <a:t> Micro-Franchise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486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 txBox="1">
            <a:spLocks/>
          </p:cNvSpPr>
          <p:nvPr/>
        </p:nvSpPr>
        <p:spPr bwMode="auto">
          <a:xfrm>
            <a:off x="34925" y="866976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1F497D"/>
                </a:solidFill>
                <a:latin typeface="Arial Black"/>
                <a:cs typeface="Arial Black"/>
              </a:rPr>
              <a:t>Train Local Manufacturer</a:t>
            </a:r>
            <a:endParaRPr lang="en-US" sz="2600" b="1" dirty="0">
              <a:solidFill>
                <a:srgbClr val="1F497D"/>
              </a:solidFill>
              <a:latin typeface="Arial Black"/>
              <a:cs typeface="Arial Black"/>
            </a:endParaRPr>
          </a:p>
        </p:txBody>
      </p:sp>
      <p:sp>
        <p:nvSpPr>
          <p:cNvPr id="78851" name="TextBox 7"/>
          <p:cNvSpPr txBox="1">
            <a:spLocks noChangeArrowheads="1"/>
          </p:cNvSpPr>
          <p:nvPr/>
        </p:nvSpPr>
        <p:spPr bwMode="auto">
          <a:xfrm>
            <a:off x="34925" y="1670111"/>
            <a:ext cx="55451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Components: Locally welded steel 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molds </a:t>
            </a: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based on IDEO design, cement, sand, gravel and 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water</a:t>
            </a:r>
            <a:endParaRPr lang="en-US" b="1" dirty="0">
              <a:solidFill>
                <a:srgbClr val="1F497D"/>
              </a:solidFill>
              <a:latin typeface="Arial Black"/>
              <a:cs typeface="Arial Black"/>
            </a:endParaRPr>
          </a:p>
          <a:p>
            <a:pPr>
              <a:buFont typeface="Arial" charset="0"/>
              <a:buChar char="•"/>
            </a:pP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S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mall </a:t>
            </a: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family enterprise. </a:t>
            </a:r>
          </a:p>
        </p:txBody>
      </p:sp>
      <p:sp>
        <p:nvSpPr>
          <p:cNvPr id="78853" name="Title 1"/>
          <p:cNvSpPr txBox="1">
            <a:spLocks/>
          </p:cNvSpPr>
          <p:nvPr/>
        </p:nvSpPr>
        <p:spPr bwMode="auto">
          <a:xfrm>
            <a:off x="0" y="3424438"/>
            <a:ext cx="9144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1F497D"/>
                </a:solidFill>
                <a:latin typeface="Arial Black"/>
                <a:cs typeface="Arial Black"/>
              </a:rPr>
              <a:t>Economic Empowerment </a:t>
            </a:r>
            <a:r>
              <a:rPr lang="en-US" sz="2600" b="1" dirty="0">
                <a:solidFill>
                  <a:srgbClr val="1F497D"/>
                </a:solidFill>
                <a:latin typeface="Arial Black"/>
                <a:cs typeface="Arial Black"/>
              </a:rPr>
              <a:t>Process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228600" y="3146626"/>
            <a:ext cx="601980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78855" name="Rectangle 1"/>
          <p:cNvSpPr>
            <a:spLocks noChangeArrowheads="1"/>
          </p:cNvSpPr>
          <p:nvPr/>
        </p:nvSpPr>
        <p:spPr bwMode="auto">
          <a:xfrm>
            <a:off x="3657600" y="4350582"/>
            <a:ext cx="5410200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285750" indent="-285750" eaLnBrk="0" hangingPunct="0">
              <a:buFont typeface="Arial" charset="0"/>
              <a:buChar char="•"/>
            </a:pPr>
            <a:endParaRPr lang="en-US" sz="1400" b="1" dirty="0">
              <a:latin typeface="Calibri" charset="0"/>
            </a:endParaRPr>
          </a:p>
          <a:p>
            <a:pPr eaLnBrk="0" hangingPunct="0"/>
            <a:r>
              <a:rPr lang="en-US" sz="1400" b="1" dirty="0">
                <a:latin typeface="Calibri" charset="0"/>
              </a:rPr>
              <a:t> </a:t>
            </a:r>
            <a:r>
              <a:rPr lang="en-US" sz="1400" b="1" dirty="0" smtClean="0">
                <a:latin typeface="Calibri" charset="0"/>
              </a:rPr>
              <a:t>       </a:t>
            </a:r>
            <a:r>
              <a:rPr lang="en-US" b="1" dirty="0" err="1" smtClean="0">
                <a:solidFill>
                  <a:srgbClr val="1F497D"/>
                </a:solidFill>
                <a:latin typeface="Arial Black"/>
                <a:cs typeface="Arial Black"/>
              </a:rPr>
              <a:t>SaniShop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 established Cambodia 2010</a:t>
            </a:r>
            <a:endParaRPr lang="en-US" b="1" dirty="0">
              <a:solidFill>
                <a:srgbClr val="1F497D"/>
              </a:solidFill>
              <a:latin typeface="Arial Black"/>
              <a:cs typeface="Arial Black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Flexible </a:t>
            </a: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payment mechanism 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Commission-based sales </a:t>
            </a: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agents </a:t>
            </a: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b="1" dirty="0">
                <a:solidFill>
                  <a:srgbClr val="1F497D"/>
                </a:solidFill>
                <a:latin typeface="Arial Black"/>
                <a:cs typeface="Arial Black"/>
              </a:rPr>
              <a:t>Simple, effective marketing 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tools 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 </a:t>
            </a:r>
            <a:endParaRPr lang="en-US" b="1" dirty="0" smtClean="0">
              <a:solidFill>
                <a:srgbClr val="1F497D"/>
              </a:solidFill>
              <a:latin typeface="Arial Black"/>
              <a:cs typeface="Arial Black"/>
            </a:endParaRPr>
          </a:p>
          <a:p>
            <a:pPr marL="285750" indent="-285750" eaLnBrk="0" hangingPunct="0">
              <a:buFont typeface="Arial" charset="0"/>
              <a:buChar char="•"/>
            </a:pPr>
            <a:r>
              <a:rPr lang="en-US" b="1" dirty="0" err="1" smtClean="0">
                <a:solidFill>
                  <a:srgbClr val="1F497D"/>
                </a:solidFill>
                <a:latin typeface="Arial Black"/>
                <a:cs typeface="Arial Black"/>
              </a:rPr>
              <a:t>SaniShop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 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in Mozambique, </a:t>
            </a:r>
            <a:r>
              <a:rPr lang="en-US" b="1" dirty="0" smtClean="0">
                <a:solidFill>
                  <a:srgbClr val="1F497D"/>
                </a:solidFill>
                <a:latin typeface="Arial Black"/>
                <a:cs typeface="Arial Black"/>
              </a:rPr>
              <a:t>India</a:t>
            </a:r>
            <a:endParaRPr lang="en-US" b="1" dirty="0">
              <a:solidFill>
                <a:srgbClr val="1F497D"/>
              </a:solidFill>
              <a:latin typeface="Arial Black"/>
              <a:cs typeface="Arial Black"/>
            </a:endParaRPr>
          </a:p>
          <a:p>
            <a:pPr marL="285750" indent="-285750" eaLnBrk="0" hangingPunct="0">
              <a:buFont typeface="Arial" charset="0"/>
              <a:buChar char="•"/>
            </a:pPr>
            <a:endParaRPr lang="en-US" b="1" dirty="0">
              <a:solidFill>
                <a:srgbClr val="1F497D"/>
              </a:solidFill>
              <a:latin typeface="Arial Black"/>
              <a:cs typeface="Arial Black"/>
            </a:endParaRPr>
          </a:p>
        </p:txBody>
      </p:sp>
      <p:pic>
        <p:nvPicPr>
          <p:cNvPr id="15" name="Picture 2" descr="D:\Piture to show\141120094318.jpg"/>
          <p:cNvPicPr>
            <a:picLocks noChangeAspect="1" noChangeArrowheads="1"/>
          </p:cNvPicPr>
          <p:nvPr/>
        </p:nvPicPr>
        <p:blipFill>
          <a:blip r:embed="rId4" cstate="print"/>
          <a:srcRect r="9305"/>
          <a:stretch>
            <a:fillRect/>
          </a:stretch>
        </p:blipFill>
        <p:spPr bwMode="auto">
          <a:xfrm>
            <a:off x="304800" y="4261051"/>
            <a:ext cx="33528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Fastest produce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91213" y="903489"/>
            <a:ext cx="2928937" cy="1990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8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504" y="231031"/>
            <a:ext cx="8845425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3000" noProof="0" dirty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noProof="0" dirty="0" smtClean="0">
                <a:solidFill>
                  <a:schemeClr val="bg1"/>
                </a:solidFill>
                <a:latin typeface="Helvetica"/>
                <a:cs typeface="Helvetica"/>
              </a:rPr>
              <a:t> </a:t>
            </a:r>
            <a:r>
              <a:rPr lang="en-US" sz="3000" noProof="0" dirty="0" err="1" smtClean="0">
                <a:solidFill>
                  <a:schemeClr val="bg1"/>
                </a:solidFill>
                <a:latin typeface="Helvetica"/>
                <a:cs typeface="Helvetica"/>
              </a:rPr>
              <a:t>Sanishop</a:t>
            </a:r>
            <a:r>
              <a:rPr lang="en-US" sz="3000" noProof="0" dirty="0" smtClean="0">
                <a:solidFill>
                  <a:schemeClr val="bg1"/>
                </a:solidFill>
                <a:latin typeface="Helvetica"/>
                <a:cs typeface="Helvetica"/>
              </a:rPr>
              <a:t> in Cambodia</a:t>
            </a:r>
            <a:endParaRPr kumimoji="0" lang="it-IT" sz="3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251635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0" y="144016"/>
            <a:ext cx="9144000" cy="69269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Arial Narrow"/>
                <a:cs typeface="Arial Narrow"/>
              </a:rPr>
              <a:t>G</a:t>
            </a:r>
            <a:r>
              <a:rPr lang="en-US" sz="3600" dirty="0" smtClean="0">
                <a:latin typeface="Arial Narrow"/>
                <a:cs typeface="Arial Narrow"/>
              </a:rPr>
              <a:t>row models to scale </a:t>
            </a:r>
            <a:r>
              <a:rPr lang="en-US" sz="3600" dirty="0">
                <a:latin typeface="Arial Narrow"/>
                <a:cs typeface="Arial Narrow"/>
              </a:rPr>
              <a:t>l</a:t>
            </a:r>
            <a:r>
              <a:rPr lang="en-US" sz="3600" dirty="0" smtClean="0">
                <a:latin typeface="Arial Narrow"/>
                <a:cs typeface="Arial Narrow"/>
              </a:rPr>
              <a:t>ike </a:t>
            </a:r>
            <a:r>
              <a:rPr lang="en-US" sz="3600" dirty="0" smtClean="0">
                <a:solidFill>
                  <a:srgbClr val="E46C0A"/>
                </a:solidFill>
                <a:latin typeface="Arial Narrow"/>
                <a:cs typeface="Arial Narrow"/>
              </a:rPr>
              <a:t>fractals</a:t>
            </a:r>
            <a:endParaRPr lang="bg-BG" sz="3600" dirty="0">
              <a:solidFill>
                <a:srgbClr val="E46C0A"/>
              </a:solidFill>
              <a:latin typeface="Arial Narrow"/>
              <a:cs typeface="Arial Narrow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5649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What are the missing links?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52520" cy="5184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30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23528" y="1844825"/>
            <a:ext cx="8415868" cy="352839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Scale innovations through leveraging </a:t>
            </a:r>
            <a:r>
              <a:rPr lang="en-US" sz="2800" b="1" dirty="0" smtClean="0"/>
              <a:t>partnerships</a:t>
            </a:r>
          </a:p>
          <a:p>
            <a:r>
              <a:rPr lang="en-US" sz="2800" dirty="0" smtClean="0"/>
              <a:t>Cut Waste in Money, Time, Design, Technology, Tools, Procurement, Distribution, Consultancies, Monitoring </a:t>
            </a:r>
            <a:r>
              <a:rPr lang="en-US" sz="2800" dirty="0"/>
              <a:t>&amp;</a:t>
            </a:r>
            <a:r>
              <a:rPr lang="en-US" sz="2800" dirty="0" smtClean="0"/>
              <a:t> Evaluation</a:t>
            </a:r>
          </a:p>
          <a:p>
            <a:r>
              <a:rPr lang="en-US" sz="2800" dirty="0" smtClean="0"/>
              <a:t>Complete Supply Chain Management</a:t>
            </a:r>
          </a:p>
          <a:p>
            <a:r>
              <a:rPr lang="en-US" sz="2800" dirty="0" smtClean="0"/>
              <a:t>Turn ODA </a:t>
            </a:r>
            <a:r>
              <a:rPr lang="en-US" sz="2800" dirty="0"/>
              <a:t>and Charity Models into Business Models</a:t>
            </a:r>
          </a:p>
          <a:p>
            <a:endParaRPr lang="en-US" sz="2800" dirty="0" smtClean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00966"/>
              </p:ext>
            </p:extLst>
          </p:nvPr>
        </p:nvGraphicFramePr>
        <p:xfrm>
          <a:off x="457200" y="287424"/>
          <a:ext cx="8229600" cy="1341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29600"/>
              </a:tblGrid>
              <a:tr h="1341376">
                <a:tc>
                  <a:txBody>
                    <a:bodyPr/>
                    <a:lstStyle/>
                    <a:p>
                      <a:r>
                        <a:rPr lang="en-US" sz="3200" b="1" i="0" baseline="0" dirty="0" err="1" smtClean="0">
                          <a:solidFill>
                            <a:srgbClr val="383838"/>
                          </a:solidFill>
                          <a:latin typeface="Helvetica Neue"/>
                          <a:cs typeface="Helvetica Neue"/>
                        </a:rPr>
                        <a:t>BoP</a:t>
                      </a:r>
                      <a:r>
                        <a:rPr lang="en-US" sz="3200" b="1" i="0" baseline="0" dirty="0" smtClean="0">
                          <a:solidFill>
                            <a:srgbClr val="2B2B2B"/>
                          </a:solidFill>
                          <a:latin typeface="Helvetica Neue"/>
                          <a:cs typeface="Helvetica Neue"/>
                        </a:rPr>
                        <a:t> </a:t>
                      </a:r>
                      <a:r>
                        <a:rPr lang="en-US" sz="3200" b="1" i="0" baseline="0" dirty="0" smtClean="0">
                          <a:solidFill>
                            <a:srgbClr val="DF492C"/>
                          </a:solidFill>
                          <a:latin typeface="Helvetica Neue"/>
                          <a:cs typeface="Helvetica Neue"/>
                        </a:rPr>
                        <a:t>HUB </a:t>
                      </a:r>
                      <a:r>
                        <a:rPr lang="en-US" sz="3200" b="0" i="0" baseline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Integrated Delivery</a:t>
                      </a:r>
                      <a:r>
                        <a:rPr lang="en-US" sz="3200" b="0" i="0" baseline="0" dirty="0" smtClean="0">
                          <a:latin typeface="Helvetica Neue Light"/>
                          <a:cs typeface="Helvetica Neue Light"/>
                        </a:rPr>
                        <a:t>: </a:t>
                      </a:r>
                    </a:p>
                    <a:p>
                      <a:r>
                        <a:rPr lang="en-US" sz="3200" b="1" i="0" baseline="0" dirty="0" smtClean="0">
                          <a:latin typeface="Helvetica Neue Light"/>
                          <a:cs typeface="Helvetica Neue Light"/>
                        </a:rPr>
                        <a:t>Cheaper. Faster. Better. Easier</a:t>
                      </a:r>
                      <a:endParaRPr lang="en-US" sz="3200" b="1" i="0" dirty="0">
                        <a:solidFill>
                          <a:srgbClr val="F0280C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lnB w="12700" cap="flat" cmpd="sng" algn="ctr">
                      <a:solidFill>
                        <a:prstClr val="white">
                          <a:lumMod val="6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4074780" y="6650716"/>
            <a:ext cx="499808" cy="196323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016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623023" y="-4059832"/>
            <a:ext cx="9080502" cy="3284984"/>
            <a:chOff x="42289" y="72008"/>
            <a:chExt cx="9080502" cy="32849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alphaModFix amt="25000"/>
            </a:blip>
            <a:stretch>
              <a:fillRect/>
            </a:stretch>
          </p:blipFill>
          <p:spPr>
            <a:xfrm>
              <a:off x="4694807" y="72008"/>
              <a:ext cx="4427984" cy="3284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email">
              <a:alphaModFix amt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89" y="72008"/>
              <a:ext cx="4673727" cy="3284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Rectangle 8"/>
          <p:cNvSpPr/>
          <p:nvPr/>
        </p:nvSpPr>
        <p:spPr>
          <a:xfrm>
            <a:off x="251520" y="836712"/>
            <a:ext cx="835292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chemeClr val="accent2"/>
                </a:solidFill>
              </a:rPr>
              <a:t>“Teach a Man to Fish. Nothing is For Free”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From </a:t>
            </a:r>
            <a:r>
              <a:rPr lang="en-US" sz="2400" dirty="0"/>
              <a:t>T</a:t>
            </a:r>
            <a:r>
              <a:rPr lang="en-US" sz="2400" dirty="0" smtClean="0"/>
              <a:t>hird </a:t>
            </a:r>
            <a:r>
              <a:rPr lang="en-US" sz="2400" dirty="0"/>
              <a:t>W</a:t>
            </a:r>
            <a:r>
              <a:rPr lang="en-US" sz="2400" dirty="0" smtClean="0"/>
              <a:t>orld to First World in 25 Years. 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Investment, </a:t>
            </a:r>
            <a:r>
              <a:rPr lang="en-US" sz="2400" dirty="0"/>
              <a:t>V</a:t>
            </a:r>
            <a:r>
              <a:rPr lang="en-US" sz="2400" dirty="0" smtClean="0"/>
              <a:t>ocational </a:t>
            </a:r>
            <a:r>
              <a:rPr lang="en-US" sz="2400" dirty="0"/>
              <a:t>T</a:t>
            </a:r>
            <a:r>
              <a:rPr lang="en-US" sz="2400" dirty="0" smtClean="0"/>
              <a:t>raining, Jobs, Housing, Health, Education and Rule of Law. 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sp>
        <p:nvSpPr>
          <p:cNvPr id="11" name="Rectangle 8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6922" y="260648"/>
            <a:ext cx="8845425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895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The Singapore BOP </a:t>
            </a:r>
            <a:r>
              <a:rPr lang="it-IT" sz="3600" kern="0" noProof="0" dirty="0" err="1" smtClean="0">
                <a:solidFill>
                  <a:schemeClr val="tx1"/>
                </a:solidFill>
              </a:rPr>
              <a:t>S</a:t>
            </a:r>
            <a:r>
              <a:rPr lang="it-IT" sz="3600" kern="0" dirty="0" smtClean="0">
                <a:solidFill>
                  <a:schemeClr val="tx1"/>
                </a:solidFill>
              </a:rPr>
              <a:t>tory…</a:t>
            </a:r>
            <a:endParaRPr kumimoji="0" lang="it-IT" sz="3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320480" cy="302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993" y="3212976"/>
            <a:ext cx="46440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9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107504" y="1196752"/>
            <a:ext cx="1584176" cy="1368152"/>
          </a:xfrm>
          <a:prstGeom prst="ellipse">
            <a:avLst/>
          </a:prstGeom>
          <a:gradFill>
            <a:gsLst>
              <a:gs pos="0">
                <a:schemeClr val="accent6"/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16632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srgbClr val="000000"/>
                </a:solidFill>
                <a:latin typeface="Arial Narrow"/>
                <a:ea typeface="+mn-ea"/>
                <a:cs typeface="Arial Narrow"/>
              </a:rPr>
              <a:t>BoP</a:t>
            </a:r>
            <a:r>
              <a:rPr lang="en-US" sz="3200" dirty="0" smtClean="0">
                <a:solidFill>
                  <a:srgbClr val="000000"/>
                </a:solidFill>
                <a:latin typeface="Arial Narrow"/>
                <a:ea typeface="+mn-ea"/>
                <a:cs typeface="Arial Narrow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Arial Narrow"/>
                <a:ea typeface="+mn-ea"/>
                <a:cs typeface="Arial Narrow"/>
              </a:rPr>
              <a:t>Hub Integrated Delivery </a:t>
            </a:r>
            <a:r>
              <a:rPr lang="en-US" sz="3200" dirty="0">
                <a:solidFill>
                  <a:srgbClr val="E46C0A"/>
                </a:solidFill>
                <a:latin typeface="Arial Narrow"/>
                <a:ea typeface="+mn-ea"/>
                <a:cs typeface="Arial Narrow"/>
              </a:rPr>
              <a:t>Services</a:t>
            </a:r>
            <a:endParaRPr lang="it-IT" sz="3200" kern="0" dirty="0">
              <a:solidFill>
                <a:srgbClr val="E46C0A"/>
              </a:solidFill>
              <a:latin typeface="Arial Narrow"/>
              <a:ea typeface="+mn-ea"/>
              <a:cs typeface="Arial Narrow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80312" y="162880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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979712" y="1196752"/>
            <a:ext cx="1584176" cy="1368152"/>
          </a:xfrm>
          <a:prstGeom prst="ellipse">
            <a:avLst/>
          </a:prstGeom>
          <a:gradFill>
            <a:gsLst>
              <a:gs pos="0">
                <a:schemeClr val="accent6"/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851920" y="1196752"/>
            <a:ext cx="1584176" cy="1368152"/>
          </a:xfrm>
          <a:prstGeom prst="ellipse">
            <a:avLst/>
          </a:prstGeom>
          <a:gradFill>
            <a:gsLst>
              <a:gs pos="0">
                <a:schemeClr val="accent6"/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796136" y="1196752"/>
            <a:ext cx="1584176" cy="1368152"/>
          </a:xfrm>
          <a:prstGeom prst="ellipse">
            <a:avLst/>
          </a:prstGeom>
          <a:gradFill>
            <a:gsLst>
              <a:gs pos="0">
                <a:schemeClr val="accent6"/>
              </a:gs>
              <a:gs pos="80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Arial Narrow"/>
              <a:cs typeface="Arial Narrow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36096" y="162880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+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25746" y="1628800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+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74747" y="1609636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sym typeface="Symbol"/>
              </a:rPr>
              <a:t>+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1979712" y="1628800"/>
            <a:ext cx="15841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algn="ctr">
              <a:defRPr sz="2400" b="1">
                <a:latin typeface="Arial Narrow"/>
                <a:ea typeface="ＭＳ Ｐゴシック" charset="0"/>
                <a:cs typeface="Arial Narrow"/>
              </a:defRPr>
            </a:lvl1pPr>
            <a:lvl2pPr marL="742950" indent="-285750" eaLnBrk="0" hangingPunct="0">
              <a:defRPr sz="2400"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Calibri" charset="0"/>
                <a:ea typeface="ＭＳ Ｐゴシック" charset="0"/>
              </a:defRPr>
            </a:lvl9pPr>
          </a:lstStyle>
          <a:p>
            <a:r>
              <a:rPr lang="en-US" sz="2000" dirty="0"/>
              <a:t>Accelerator</a:t>
            </a:r>
          </a:p>
        </p:txBody>
      </p:sp>
      <p:sp>
        <p:nvSpPr>
          <p:cNvPr id="36" name="TextBox 3"/>
          <p:cNvSpPr txBox="1">
            <a:spLocks noChangeArrowheads="1"/>
          </p:cNvSpPr>
          <p:nvPr/>
        </p:nvSpPr>
        <p:spPr bwMode="auto">
          <a:xfrm>
            <a:off x="107504" y="1340768"/>
            <a:ext cx="15841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 Narrow"/>
                <a:cs typeface="Arial Narrow"/>
              </a:rPr>
              <a:t>BOP World </a:t>
            </a:r>
            <a:r>
              <a:rPr lang="en-US" sz="2000" b="1" dirty="0">
                <a:latin typeface="Arial Narrow"/>
                <a:cs typeface="Arial Narrow"/>
              </a:rPr>
              <a:t>Convention</a:t>
            </a:r>
            <a:r>
              <a:rPr lang="en-US" sz="1800" dirty="0" smtClean="0">
                <a:latin typeface="Arial Narrow"/>
                <a:cs typeface="Arial Narrow"/>
              </a:rPr>
              <a:t> </a:t>
            </a:r>
            <a:r>
              <a:rPr lang="en-US" sz="2000" b="1" dirty="0" smtClean="0">
                <a:latin typeface="Arial Narrow"/>
                <a:cs typeface="Arial Narrow"/>
              </a:rPr>
              <a:t>&amp; Expo</a:t>
            </a:r>
            <a:endParaRPr lang="en-US" sz="1600" b="1" dirty="0">
              <a:latin typeface="Arial Narrow"/>
              <a:cs typeface="Arial Narrow"/>
            </a:endParaRPr>
          </a:p>
        </p:txBody>
      </p:sp>
      <p:sp>
        <p:nvSpPr>
          <p:cNvPr id="37" name="TextBox 3"/>
          <p:cNvSpPr txBox="1">
            <a:spLocks noChangeArrowheads="1"/>
          </p:cNvSpPr>
          <p:nvPr/>
        </p:nvSpPr>
        <p:spPr bwMode="auto">
          <a:xfrm>
            <a:off x="3851920" y="1333217"/>
            <a:ext cx="15841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 Narrow"/>
                <a:cs typeface="Arial Narrow"/>
              </a:rPr>
              <a:t>Shared Services Center</a:t>
            </a:r>
            <a:endParaRPr lang="en-US" sz="1600" b="1" dirty="0">
              <a:latin typeface="Arial Narrow"/>
              <a:cs typeface="Arial Narrow"/>
            </a:endParaRPr>
          </a:p>
        </p:txBody>
      </p:sp>
      <p:sp>
        <p:nvSpPr>
          <p:cNvPr id="38" name="TextBox 3"/>
          <p:cNvSpPr txBox="1">
            <a:spLocks noChangeArrowheads="1"/>
          </p:cNvSpPr>
          <p:nvPr/>
        </p:nvSpPr>
        <p:spPr bwMode="auto">
          <a:xfrm>
            <a:off x="5796136" y="1484784"/>
            <a:ext cx="1584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Arial Narrow"/>
                <a:cs typeface="Arial Narrow"/>
              </a:rPr>
              <a:t>BOP Design Center</a:t>
            </a:r>
            <a:endParaRPr lang="en-US" sz="1600" b="1" dirty="0">
              <a:latin typeface="Arial Narrow"/>
              <a:cs typeface="Arial Narrow"/>
            </a:endParaRPr>
          </a:p>
        </p:txBody>
      </p:sp>
      <p:sp>
        <p:nvSpPr>
          <p:cNvPr id="41" name="Rectangle 1"/>
          <p:cNvSpPr>
            <a:spLocks noChangeArrowheads="1"/>
          </p:cNvSpPr>
          <p:nvPr/>
        </p:nvSpPr>
        <p:spPr bwMode="auto">
          <a:xfrm>
            <a:off x="5652120" y="2852936"/>
            <a:ext cx="187220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Collaborative Design Globally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>
            <a:off x="3779912" y="2852936"/>
            <a:ext cx="1800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Back-Office Support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4" name="Rectangle 13"/>
          <p:cNvSpPr>
            <a:spLocks noChangeArrowheads="1"/>
          </p:cNvSpPr>
          <p:nvPr/>
        </p:nvSpPr>
        <p:spPr bwMode="auto">
          <a:xfrm>
            <a:off x="1835696" y="2852936"/>
            <a:ext cx="1872208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C</a:t>
            </a:r>
            <a:r>
              <a:rPr lang="en-US" sz="2400" b="1" dirty="0" smtClean="0">
                <a:solidFill>
                  <a:srgbClr val="000000"/>
                </a:solidFill>
              </a:rPr>
              <a:t>ross</a:t>
            </a:r>
            <a:r>
              <a:rPr lang="en-US" sz="2400" b="1" dirty="0">
                <a:solidFill>
                  <a:srgbClr val="000000"/>
                </a:solidFill>
              </a:rPr>
              <a:t>-</a:t>
            </a:r>
            <a:r>
              <a:rPr lang="en-US" sz="2400" b="1" dirty="0" smtClean="0">
                <a:solidFill>
                  <a:srgbClr val="000000"/>
                </a:solidFill>
              </a:rPr>
              <a:t>sectors collaboration for Synergy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505" y="2996952"/>
            <a:ext cx="15841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Industrial Fair</a:t>
            </a:r>
            <a:endParaRPr lang="en-US" sz="2400" b="1" dirty="0">
              <a:solidFill>
                <a:srgbClr val="000000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740352" y="1196752"/>
            <a:ext cx="12596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Faster Easier</a:t>
            </a:r>
          </a:p>
          <a:p>
            <a:pPr algn="ctr"/>
            <a:r>
              <a:rPr lang="en-US" sz="2400" b="1" dirty="0" err="1" smtClean="0"/>
              <a:t>CheaperBetter</a:t>
            </a:r>
            <a:r>
              <a:rPr lang="en-US" sz="2400" b="1" dirty="0" smtClean="0"/>
              <a:t>: Lower Waste,</a:t>
            </a:r>
          </a:p>
          <a:p>
            <a:pPr algn="ctr"/>
            <a:r>
              <a:rPr lang="en-US" sz="2400" b="1" dirty="0" smtClean="0"/>
              <a:t>Higher Impact</a:t>
            </a:r>
            <a:endParaRPr lang="en-US" sz="2000" dirty="0" smtClean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8" r="26225"/>
          <a:stretch/>
        </p:blipFill>
        <p:spPr>
          <a:xfrm>
            <a:off x="8731491" y="6263356"/>
            <a:ext cx="395576" cy="56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3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5726" y="1023476"/>
            <a:ext cx="3984596" cy="2587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0" y="1052736"/>
            <a:ext cx="3887924" cy="2591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520" y="3095962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Plenaries 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7734" y="3111708"/>
            <a:ext cx="2952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Workshops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933056"/>
            <a:ext cx="4012334" cy="267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520" y="6021288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Tradeshow 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6016" y="6093296"/>
            <a:ext cx="29523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Discussions</a:t>
            </a:r>
            <a:endParaRPr lang="en-US" sz="25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933056"/>
            <a:ext cx="3960440" cy="2704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860032" y="6021288"/>
            <a:ext cx="19442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chemeClr val="bg1"/>
                </a:solidFill>
              </a:rPr>
              <a:t>Partnerships 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14" name="Rectangle 8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1071" y="230188"/>
            <a:ext cx="8845425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2pPr>
            <a:lvl3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3pPr>
            <a:lvl4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4pPr>
            <a:lvl5pPr algn="l" defTabSz="895350" rtl="0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5pPr>
            <a:lvl6pPr marL="4572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6pPr>
            <a:lvl7pPr marL="9144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7pPr>
            <a:lvl8pPr marL="13716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8pPr>
            <a:lvl9pPr marL="1828800" algn="l" defTabSz="895350" rtl="0" fontAlgn="base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BoP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World Trade Convention</a:t>
            </a:r>
            <a:endParaRPr kumimoji="0" lang="it-IT" sz="2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69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692696"/>
            <a:ext cx="3885764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4005064"/>
            <a:ext cx="3960441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4716016" y="3212976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Lights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88024" y="0"/>
            <a:ext cx="2123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Cooking Stoves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4005064"/>
            <a:ext cx="3813160" cy="23762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395536" y="3284984"/>
            <a:ext cx="1977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Drip irrigation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536" y="116632"/>
            <a:ext cx="1038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Toilets</a:t>
            </a:r>
            <a:endParaRPr lang="en-US" sz="2400" b="1" dirty="0"/>
          </a:p>
        </p:txBody>
      </p:sp>
      <p:pic>
        <p:nvPicPr>
          <p:cNvPr id="14" name="Content Placeholder 11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692696"/>
            <a:ext cx="3888460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5585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4624"/>
            <a:ext cx="8640960" cy="757907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Accelerator: </a:t>
            </a:r>
            <a:r>
              <a:rPr lang="en-US" sz="3200" dirty="0" smtClean="0"/>
              <a:t>Connecting Multiple Nodes Synergy</a:t>
            </a:r>
            <a:endParaRPr lang="en-US" sz="3200" dirty="0"/>
          </a:p>
        </p:txBody>
      </p:sp>
      <p:sp>
        <p:nvSpPr>
          <p:cNvPr id="5" name="Slide Number Placeholder 1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667E6-28C8-48C9-B508-758753FA4B82}" type="slidenum">
              <a:rPr lang="fr-FR"/>
              <a:pPr/>
              <a:t>48</a:t>
            </a:fld>
            <a:endParaRPr lang="fr-F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78" r="26225"/>
          <a:stretch/>
        </p:blipFill>
        <p:spPr>
          <a:xfrm>
            <a:off x="8731491" y="6263356"/>
            <a:ext cx="395576" cy="560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9144000" cy="504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66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Coordinating Services Demand to Supply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" b="291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171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Time is the Only Currency of Life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Selling Time to Buy Money is a Loss Making Business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Search for Meaning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9667E6-28C8-48C9-B508-758753FA4B82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5270500" cy="3484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4738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0127" y="5517232"/>
            <a:ext cx="2944321" cy="1008112"/>
          </a:xfrm>
        </p:spPr>
        <p:txBody>
          <a:bodyPr>
            <a:normAutofit/>
          </a:bodyPr>
          <a:lstStyle/>
          <a:p>
            <a:pPr algn="l"/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5517232"/>
            <a:ext cx="5184576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/>
              <a:t>BOP HUB Design Center 65,000 </a:t>
            </a:r>
            <a:r>
              <a:rPr lang="en-US" dirty="0" err="1" smtClean="0"/>
              <a:t>sq</a:t>
            </a:r>
            <a:r>
              <a:rPr lang="en-US" dirty="0" smtClean="0"/>
              <a:t> </a:t>
            </a:r>
            <a:r>
              <a:rPr lang="en-US" dirty="0" err="1" smtClean="0"/>
              <a:t>ft</a:t>
            </a:r>
            <a:r>
              <a:rPr lang="en-US" dirty="0" smtClean="0"/>
              <a:t> </a:t>
            </a:r>
          </a:p>
          <a:p>
            <a:pPr algn="just"/>
            <a:r>
              <a:rPr lang="en-US" dirty="0" smtClean="0"/>
              <a:t>Co-Working Space &amp; Collaboration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47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340768"/>
            <a:ext cx="5491238" cy="5147196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394689" y="125738"/>
            <a:ext cx="8749311" cy="8798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/>
              <a:t>247365 Model: Collaborative Design Working </a:t>
            </a:r>
            <a:r>
              <a:rPr lang="en-US" sz="3200" dirty="0"/>
              <a:t>A</a:t>
            </a:r>
            <a:r>
              <a:rPr lang="en-US" sz="3200" dirty="0" smtClean="0"/>
              <a:t>cross all Time Zones</a:t>
            </a:r>
            <a:endParaRPr lang="en-US" sz="3200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" b="6301"/>
          <a:stretch>
            <a:fillRect/>
          </a:stretch>
        </p:blipFill>
        <p:spPr bwMode="auto">
          <a:xfrm>
            <a:off x="5652120" y="3501008"/>
            <a:ext cx="3491880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491880" cy="216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921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79513" y="116632"/>
            <a:ext cx="8784976" cy="9338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Happy, Healthy, Educated, Dignified and Loving Family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9" r="10009"/>
          <a:stretch>
            <a:fillRect/>
          </a:stretch>
        </p:blipFill>
        <p:spPr bwMode="auto">
          <a:xfrm>
            <a:off x="755576" y="908720"/>
            <a:ext cx="7776864" cy="55814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90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ond003 Brown-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72"/>
            <a:ext cx="9139395" cy="533138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11560" y="5301208"/>
            <a:ext cx="7772400" cy="155679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“ A Billionaire is one who improves the lives of a Billion People “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6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39552" y="476672"/>
            <a:ext cx="3168352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/>
              <a:t>Sanitation an </a:t>
            </a:r>
            <a:r>
              <a:rPr lang="en-US" sz="3200" b="1" dirty="0" err="1" smtClean="0"/>
              <a:t>Unserved</a:t>
            </a:r>
            <a:r>
              <a:rPr lang="en-US" sz="3200" b="1" dirty="0" smtClean="0"/>
              <a:t> Needs</a:t>
            </a:r>
          </a:p>
          <a:p>
            <a:pPr algn="ctr">
              <a:spcBef>
                <a:spcPct val="50000"/>
              </a:spcBef>
            </a:pPr>
            <a:endParaRPr lang="en-US" sz="3200" b="1" dirty="0" smtClean="0"/>
          </a:p>
          <a:p>
            <a:pPr algn="ctr">
              <a:spcBef>
                <a:spcPct val="50000"/>
              </a:spcBef>
            </a:pPr>
            <a:r>
              <a:rPr lang="en-US" sz="2800" b="1" dirty="0" smtClean="0"/>
              <a:t>2.5 Billions Without Proper Sanitation.</a:t>
            </a:r>
          </a:p>
          <a:p>
            <a:pPr algn="ctr">
              <a:spcBef>
                <a:spcPct val="50000"/>
              </a:spcBef>
            </a:pPr>
            <a:r>
              <a:rPr lang="en-US" sz="2800" b="1" dirty="0" smtClean="0"/>
              <a:t>1.5 Millions Diarrhea Death Per Year</a:t>
            </a:r>
          </a:p>
          <a:p>
            <a:pPr algn="ctr">
              <a:spcBef>
                <a:spcPct val="50000"/>
              </a:spcBef>
            </a:pPr>
            <a:endParaRPr lang="en-US" sz="2800" b="1" dirty="0"/>
          </a:p>
        </p:txBody>
      </p:sp>
      <p:pic>
        <p:nvPicPr>
          <p:cNvPr id="57350" name="Picture 6" descr="DSCN19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3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6" name="Content Placeholder 3" descr="DSCN21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22" b="8822"/>
          <a:stretch>
            <a:fillRect/>
          </a:stretch>
        </p:blipFill>
        <p:spPr>
          <a:xfrm>
            <a:off x="457200" y="1600200"/>
            <a:ext cx="8229600" cy="45259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80303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Open Defecations: Dignity in the Dark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5661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373216"/>
            <a:ext cx="3328369" cy="936104"/>
          </a:xfrm>
          <a:prstGeom prst="rect">
            <a:avLst/>
          </a:prstGeom>
        </p:spPr>
      </p:pic>
      <p:pic>
        <p:nvPicPr>
          <p:cNvPr id="6" name="Picture 2" descr="ai_JackInTheB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" t="2759" r="4019" b="2298"/>
          <a:stretch/>
        </p:blipFill>
        <p:spPr bwMode="auto">
          <a:xfrm>
            <a:off x="251520" y="260648"/>
            <a:ext cx="4661901" cy="578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410200" y="914400"/>
            <a:ext cx="373380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4000" b="1" dirty="0">
              <a:solidFill>
                <a:srgbClr val="FFFFFF"/>
              </a:solidFill>
              <a:latin typeface="+mn-lt"/>
              <a:cs typeface="Arial Black"/>
              <a:sym typeface="Arial Bold" charset="0"/>
            </a:endParaRPr>
          </a:p>
          <a:p>
            <a:pPr>
              <a:spcBef>
                <a:spcPct val="50000"/>
              </a:spcBef>
            </a:pPr>
            <a:endParaRPr lang="en-US" sz="2800" dirty="0">
              <a:solidFill>
                <a:srgbClr val="FF6600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6" y="63093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NatGeo</a:t>
            </a:r>
            <a:r>
              <a:rPr lang="en-US" dirty="0" smtClean="0"/>
              <a:t> TV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64088" y="332656"/>
            <a:ext cx="35283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Humor Breaks </a:t>
            </a:r>
          </a:p>
          <a:p>
            <a:r>
              <a:rPr lang="en-US" sz="4400" dirty="0" smtClean="0"/>
              <a:t>Taboo &amp; Starts a Bowel Movement in 19 Nov 2001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5049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86" y="6237312"/>
            <a:ext cx="1950734" cy="548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24" y="188640"/>
            <a:ext cx="864096" cy="7008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518"/>
            <a:ext cx="9144000" cy="527578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1575" y="-3634"/>
            <a:ext cx="7102753" cy="984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FF"/>
                </a:solidFill>
              </a:rPr>
              <a:t>Sydney, Australia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6632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Sydney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412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ldsQgqJ0KHEsPWqsBIM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kXXXvXAlUO3wpEgBRHZl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xVZEf7uNUaIqnq7GBL8m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KYbmbv9D0OD41EAWhzWh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hk9HeuKgUSV_p7xIaMJQ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RjxZfrN5E2qv8x1geLpB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T47vCgiESL17EYU7tii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e8t26uLUCXIjHFh0z8S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T47vCgiESL17EYU7tii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e8t26uLUCXIjHFh0z8S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T47vCgiESL17EYU7tii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e8t26uLUCXIjHFh0z8S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T47vCgiESL17EYU7tii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e8t26uLUCXIjHFh0z8S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1T47vCgiESL17EYU7tii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w2ehqcZSEe.C.obxhMFq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e8t26uLUCXIjHFh0z8S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MnBgEj.70OsjXcWL7Gxg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.5hyZrJE.v_o2WKJoyr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vJ5dlW1l0C5vl7msGsH1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l5.RVmukSnT13eCMhgr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JBqvaLbq0S8wg9hKVji6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x113DkjuUGk_6qySvBKe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xclxDOtYE.EzMIuvzQhH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JY_AVYnEemxoCPnqm9P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FtaIa5bakeK7A._l6G6N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QtaIb7JZEWIrG9kETt2e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RkXQjFtEqr3ieSsuqoz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WYsHBEUEywvcl4A20z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YFvx446ikC6lAycn9jtP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RkXQjFtEqr3ieSsuqoz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RkXQjFtEqr3ieSsuqoz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RkXQjFtEqr3ieSsuqoz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RkXQjFtEqr3ieSsuqoz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TRkXQjFtEqr3ieSsuqoz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exN.MME1ECKDE0mGUtCW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16256</TotalTime>
  <Words>980</Words>
  <Application>Microsoft Macintosh PowerPoint</Application>
  <PresentationFormat>On-screen Show (4:3)</PresentationFormat>
  <Paragraphs>203</Paragraphs>
  <Slides>53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Office Theme</vt:lpstr>
      <vt:lpstr>think-cell Slide</vt:lpstr>
      <vt:lpstr>How to End Poverty @ Base of Pyramid</vt:lpstr>
      <vt:lpstr>PowerPoint Presentation</vt:lpstr>
      <vt:lpstr>PowerPoint Presentation</vt:lpstr>
      <vt:lpstr>At 40, 14,600 days to Departure at 80</vt:lpstr>
      <vt:lpstr>Time is the Only Currency of Life Selling Time to Buy Money is a Loss Making Business Search for Meaning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World Toilet Carnival 2103</vt:lpstr>
      <vt:lpstr> Indonesia Big Toilet Battle</vt:lpstr>
      <vt:lpstr>PowerPoint Presentation</vt:lpstr>
      <vt:lpstr>  PRESIDENT              OF INDIA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 Damon Strike</vt:lpstr>
      <vt:lpstr>PowerPoint Presentation</vt:lpstr>
      <vt:lpstr>Fund Raising with Salman Khan  ‘Live’ National TV India 2014</vt:lpstr>
      <vt:lpstr>PowerPoint Presentation</vt:lpstr>
      <vt:lpstr>Lobbying at the UN</vt:lpstr>
      <vt:lpstr>UNGA declared 19 Nov  as Official UN World Toilet Day</vt:lpstr>
      <vt:lpstr>PowerPoint Presentation</vt:lpstr>
      <vt:lpstr>PowerPoint Presentation</vt:lpstr>
      <vt:lpstr>PowerPoint Presentation</vt:lpstr>
      <vt:lpstr>PowerPoint Presentation</vt:lpstr>
      <vt:lpstr>Leveraging on each other’s existing assets  to create a vibrant ecosystem</vt:lpstr>
      <vt:lpstr>Build An Ecosystem: Respect that Every Specie has a Role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Accelerator: Connecting Multiple Nodes Synergy</vt:lpstr>
      <vt:lpstr>Coordinating Services Demand to Supply</vt:lpstr>
      <vt:lpstr>PowerPoint Presentation</vt:lpstr>
      <vt:lpstr>PowerPoint Presentation</vt:lpstr>
      <vt:lpstr>PowerPoint Presentation</vt:lpstr>
      <vt:lpstr>“ A Billionaire is one who improves the lives of a Billion People “</vt:lpstr>
    </vt:vector>
  </TitlesOfParts>
  <Company>mck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mck</dc:creator>
  <cp:lastModifiedBy>Jack SIm</cp:lastModifiedBy>
  <cp:revision>405</cp:revision>
  <cp:lastPrinted>2013-02-18T06:08:12Z</cp:lastPrinted>
  <dcterms:created xsi:type="dcterms:W3CDTF">2012-12-28T15:32:10Z</dcterms:created>
  <dcterms:modified xsi:type="dcterms:W3CDTF">2014-10-04T12:03:21Z</dcterms:modified>
</cp:coreProperties>
</file>