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5" r:id="rId4"/>
    <p:sldId id="258" r:id="rId5"/>
    <p:sldId id="259" r:id="rId6"/>
    <p:sldId id="263" r:id="rId7"/>
    <p:sldId id="264" r:id="rId8"/>
    <p:sldId id="260" r:id="rId9"/>
    <p:sldId id="262" r:id="rId10"/>
    <p:sldId id="265" r:id="rId11"/>
    <p:sldId id="274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634" autoAdjust="0"/>
  </p:normalViewPr>
  <p:slideViewPr>
    <p:cSldViewPr>
      <p:cViewPr varScale="1">
        <p:scale>
          <a:sx n="54" d="100"/>
          <a:sy n="54" d="100"/>
        </p:scale>
        <p:origin x="53" y="7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D0457-2E17-45CD-BC8F-A778C5D3195C}" type="datetimeFigureOut">
              <a:rPr lang="fr-BE" smtClean="0"/>
              <a:t>16-10-16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7FD50-F2CC-42C5-B164-23F103306F1B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417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080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726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445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192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1328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6063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486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001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266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FD50-F2CC-42C5-B164-23F103306F1B}" type="slidenum">
              <a:rPr lang="fr-BE" smtClean="0"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3571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E264-44AA-48B1-9E93-FFEF137DA2D9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8423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06AF-E284-487E-9EA3-81D4E95E8E39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580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3C4-A25A-43B4-BE13-76BB89EC36A2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249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66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7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9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9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8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65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6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023D-E703-451D-A47F-1DB8FC3135F7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155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7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84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9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1CF-A144-4636-9570-CAABE0DE3E72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330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B644-EA4E-4FA2-9EFB-6B3A8A5ED424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7102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6941-3705-420B-A4E6-A638AAC579C0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760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FE10-98BB-4595-A6BB-FCE19EB43EE3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822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5F29-5F65-4FE2-B41B-BF09EF6A70EB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171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71B-1670-4927-93B9-87BB8CD64DCA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548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38D4-0A48-42BF-BD94-45DB6606CF63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7610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0975-608B-4962-9A26-B23C13E5FE44}" type="datetime1">
              <a:rPr lang="fr-BE" smtClean="0"/>
              <a:t>16-10-16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A7912-978E-4BBE-9494-20148284308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057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cquielawson.com/notecards/pickup/6344419373772?source=jl999&amp;utm_medium=internal_email&amp;utm_source=pickup&amp;utm_campaign=receivercontent&amp;utm_content=notecar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2187332"/>
            <a:ext cx="9144000" cy="14353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7625" y="2492896"/>
            <a:ext cx="7772400" cy="1470025"/>
          </a:xfrm>
        </p:spPr>
        <p:txBody>
          <a:bodyPr>
            <a:normAutofit/>
          </a:bodyPr>
          <a:lstStyle/>
          <a:p>
            <a:r>
              <a:rPr lang="fr-BE" dirty="0"/>
              <a:t>Assertive, Not </a:t>
            </a:r>
            <a:r>
              <a:rPr lang="fr-BE" dirty="0" err="1"/>
              <a:t>Aggressive</a:t>
            </a:r>
            <a:r>
              <a:rPr lang="fr-BE" dirty="0"/>
              <a:t>: </a:t>
            </a:r>
            <a:br>
              <a:rPr lang="fr-BE" dirty="0"/>
            </a:br>
            <a:r>
              <a:rPr lang="fr-BE" dirty="0"/>
              <a:t>The </a:t>
            </a:r>
            <a:r>
              <a:rPr lang="fr-BE" dirty="0" err="1"/>
              <a:t>Sweet</a:t>
            </a:r>
            <a:r>
              <a:rPr lang="fr-BE" dirty="0"/>
              <a:t> Spot of Leadership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994317" y="4365104"/>
            <a:ext cx="7159015" cy="1752600"/>
          </a:xfrm>
        </p:spPr>
        <p:txBody>
          <a:bodyPr>
            <a:normAutofit fontScale="70000" lnSpcReduction="20000"/>
          </a:bodyPr>
          <a:lstStyle/>
          <a:p>
            <a:r>
              <a:rPr lang="fr-BE" dirty="0">
                <a:solidFill>
                  <a:srgbClr val="002060"/>
                </a:solidFill>
              </a:rPr>
              <a:t>Susan West</a:t>
            </a:r>
          </a:p>
          <a:p>
            <a:r>
              <a:rPr lang="fr-BE" dirty="0">
                <a:solidFill>
                  <a:srgbClr val="002060"/>
                </a:solidFill>
              </a:rPr>
              <a:t>Leadership &amp; Change</a:t>
            </a:r>
          </a:p>
          <a:p>
            <a:r>
              <a:rPr lang="fr-BE" dirty="0" err="1">
                <a:solidFill>
                  <a:srgbClr val="002060"/>
                </a:solidFill>
              </a:rPr>
              <a:t>Executive</a:t>
            </a:r>
            <a:r>
              <a:rPr lang="fr-BE" dirty="0">
                <a:solidFill>
                  <a:srgbClr val="002060"/>
                </a:solidFill>
              </a:rPr>
              <a:t> Master in International Association Management</a:t>
            </a:r>
          </a:p>
          <a:p>
            <a:r>
              <a:rPr lang="fr-BE" dirty="0">
                <a:solidFill>
                  <a:srgbClr val="002060"/>
                </a:solidFill>
              </a:rPr>
              <a:t>Solvay Brussels </a:t>
            </a:r>
            <a:r>
              <a:rPr lang="fr-BE" dirty="0" err="1">
                <a:solidFill>
                  <a:srgbClr val="002060"/>
                </a:solidFill>
              </a:rPr>
              <a:t>School</a:t>
            </a:r>
            <a:r>
              <a:rPr lang="fr-BE" dirty="0">
                <a:solidFill>
                  <a:srgbClr val="002060"/>
                </a:solidFill>
              </a:rPr>
              <a:t> of </a:t>
            </a:r>
            <a:r>
              <a:rPr lang="fr-BE" dirty="0" err="1">
                <a:solidFill>
                  <a:srgbClr val="002060"/>
                </a:solidFill>
              </a:rPr>
              <a:t>Economics</a:t>
            </a:r>
            <a:r>
              <a:rPr lang="fr-BE" dirty="0">
                <a:solidFill>
                  <a:srgbClr val="002060"/>
                </a:solidFill>
              </a:rPr>
              <a:t> &amp; </a:t>
            </a:r>
            <a:r>
              <a:rPr lang="fr-BE" dirty="0" err="1">
                <a:solidFill>
                  <a:srgbClr val="002060"/>
                </a:solidFill>
              </a:rPr>
              <a:t>Managment</a:t>
            </a:r>
            <a:endParaRPr lang="fr-BE" dirty="0">
              <a:solidFill>
                <a:srgbClr val="002060"/>
              </a:solidFill>
            </a:endParaRPr>
          </a:p>
        </p:txBody>
      </p:sp>
      <p:pic>
        <p:nvPicPr>
          <p:cNvPr id="2" name="Picture 2" descr="UIA Associations Round Tab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421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99500" y="1003793"/>
            <a:ext cx="4992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4477"/>
                </a:solidFill>
                <a:latin typeface="brandon-grotesque"/>
              </a:rPr>
              <a:t>UIA Associations Round Table Europe 2016</a:t>
            </a:r>
            <a:endParaRPr lang="en-US" b="0" i="0" dirty="0">
              <a:solidFill>
                <a:srgbClr val="004477"/>
              </a:solidFill>
              <a:effectLst/>
              <a:latin typeface="brandon-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125521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200" dirty="0"/>
              <a:t>A Tool for the Toolbox - Productive Dialogue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49742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Understand their views, learn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3111" y="4466272"/>
            <a:ext cx="2907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REASONING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Data, feelings &amp; stakes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“I say this because…”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“The risk could be…”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111" y="2495461"/>
            <a:ext cx="3050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 OF VIEW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Your view or opinion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“My view is…”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“I’m seeing a pattern…”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“I’m worried that…”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572000"/>
            <a:ext cx="3134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INQUIRY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Open questions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“What do you think?”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“What’s your reaction?”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3709" y="6126523"/>
            <a:ext cx="2819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Source: Cambridge Leadership Group, inspired by  the work of Chris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Argyris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Prof. Emeritus, Harvard Business School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0" y="3764280"/>
            <a:ext cx="11887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3095625"/>
            <a:ext cx="2819400" cy="877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3111" y="5040067"/>
            <a:ext cx="2692689" cy="674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5181600"/>
            <a:ext cx="2743200" cy="600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143755"/>
            <a:ext cx="2667000" cy="666245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3322320" y="1652973"/>
            <a:ext cx="2480310" cy="2017951"/>
          </a:xfrm>
          <a:prstGeom prst="circularArrow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Circular Arrow 15"/>
          <p:cNvSpPr/>
          <p:nvPr/>
        </p:nvSpPr>
        <p:spPr>
          <a:xfrm rot="11004482">
            <a:off x="3276638" y="4916057"/>
            <a:ext cx="2468880" cy="2017951"/>
          </a:xfrm>
          <a:prstGeom prst="circularArrow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77000" y="4038600"/>
            <a:ext cx="0" cy="4572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971800" y="3886201"/>
            <a:ext cx="16024" cy="47890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11040" y="1326976"/>
            <a:ext cx="51435" cy="5486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7869" y="1094600"/>
            <a:ext cx="328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AGGRESSIVE (advocate your own view, often without reasoning and then jumping to action)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143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PASSIVE (too much listening, accommodating, not sharing your view &amp; reasoning)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8841" y="914400"/>
            <a:ext cx="2583789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ASSERTIVE</a:t>
            </a:r>
          </a:p>
        </p:txBody>
      </p:sp>
    </p:spTree>
    <p:extLst>
      <p:ext uri="{BB962C8B-B14F-4D97-AF65-F5344CB8AC3E}">
        <p14:creationId xmlns:p14="http://schemas.microsoft.com/office/powerpoint/2010/main" val="14641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9" y="1560072"/>
            <a:ext cx="9144000" cy="143534"/>
          </a:xfrm>
          <a:prstGeom prst="rect">
            <a:avLst/>
          </a:prstGeom>
        </p:spPr>
      </p:pic>
      <p:sp>
        <p:nvSpPr>
          <p:cNvPr id="5" name="Titre 5"/>
          <p:cNvSpPr txBox="1">
            <a:spLocks/>
          </p:cNvSpPr>
          <p:nvPr/>
        </p:nvSpPr>
        <p:spPr>
          <a:xfrm>
            <a:off x="107504" y="2204864"/>
            <a:ext cx="8856984" cy="4975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400" dirty="0"/>
              <a:t>3 </a:t>
            </a:r>
            <a:r>
              <a:rPr lang="fr-BE" sz="2400" dirty="0" err="1"/>
              <a:t>Things</a:t>
            </a:r>
            <a:r>
              <a:rPr lang="fr-BE" sz="2400" dirty="0"/>
              <a:t> to </a:t>
            </a:r>
            <a:r>
              <a:rPr lang="fr-BE" sz="2400" dirty="0" err="1"/>
              <a:t>remember</a:t>
            </a:r>
            <a:r>
              <a:rPr lang="fr-BE" sz="2400" dirty="0"/>
              <a:t>: </a:t>
            </a:r>
          </a:p>
          <a:p>
            <a:pPr algn="l"/>
            <a:endParaRPr lang="fr-BE" sz="2400" dirty="0"/>
          </a:p>
          <a:p>
            <a:pPr marL="742950" indent="-74295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BE" sz="2400" dirty="0"/>
              <a:t>Use </a:t>
            </a:r>
            <a:r>
              <a:rPr lang="fr-BE" sz="2400" b="1" dirty="0" err="1"/>
              <a:t>facts</a:t>
            </a:r>
            <a:r>
              <a:rPr lang="fr-BE" sz="2400" b="1" dirty="0"/>
              <a:t> and feelings. </a:t>
            </a:r>
            <a:r>
              <a:rPr lang="fr-BE" sz="2400" dirty="0"/>
              <a:t>It </a:t>
            </a:r>
            <a:r>
              <a:rPr lang="fr-BE" sz="2400" b="1" dirty="0"/>
              <a:t> </a:t>
            </a:r>
            <a:r>
              <a:rPr lang="fr-BE" sz="2400" dirty="0"/>
              <a:t>creates </a:t>
            </a:r>
            <a:r>
              <a:rPr lang="fr-BE" sz="2400" b="1" dirty="0"/>
              <a:t>learning and motivation to change.</a:t>
            </a:r>
          </a:p>
          <a:p>
            <a:pPr marL="742950" indent="-74295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BE" sz="2400" dirty="0"/>
              <a:t>Be </a:t>
            </a:r>
            <a:r>
              <a:rPr lang="fr-BE" sz="2400" b="1" dirty="0"/>
              <a:t>curious</a:t>
            </a:r>
            <a:r>
              <a:rPr lang="fr-BE" sz="2400" dirty="0"/>
              <a:t> about how people reach their conclusions. </a:t>
            </a:r>
            <a:r>
              <a:rPr lang="fr-BE" sz="2400" dirty="0" err="1"/>
              <a:t>Ask</a:t>
            </a:r>
            <a:r>
              <a:rPr lang="fr-BE" sz="2400" dirty="0"/>
              <a:t> </a:t>
            </a:r>
            <a:r>
              <a:rPr lang="fr-BE" sz="2400" dirty="0"/>
              <a:t> </a:t>
            </a:r>
            <a:r>
              <a:rPr lang="fr-BE" sz="2400" b="1" dirty="0" err="1"/>
              <a:t>powerful</a:t>
            </a:r>
            <a:r>
              <a:rPr lang="fr-BE" sz="2400" b="1" dirty="0"/>
              <a:t> questions. </a:t>
            </a:r>
            <a:r>
              <a:rPr lang="fr-BE" sz="2400" dirty="0"/>
              <a:t>It </a:t>
            </a:r>
            <a:r>
              <a:rPr lang="fr-BE" sz="2400" b="1" dirty="0"/>
              <a:t>generates</a:t>
            </a:r>
            <a:r>
              <a:rPr lang="fr-BE" sz="2400" dirty="0"/>
              <a:t> </a:t>
            </a:r>
            <a:r>
              <a:rPr lang="fr-BE" sz="2400" b="1" dirty="0"/>
              <a:t>better</a:t>
            </a:r>
            <a:r>
              <a:rPr lang="fr-BE" sz="2400" dirty="0"/>
              <a:t> </a:t>
            </a:r>
            <a:r>
              <a:rPr lang="fr-BE" sz="2400" b="1" dirty="0"/>
              <a:t>ideas </a:t>
            </a:r>
            <a:r>
              <a:rPr lang="fr-BE" sz="2400" dirty="0"/>
              <a:t>and </a:t>
            </a:r>
            <a:r>
              <a:rPr lang="fr-BE" sz="2400" b="1" dirty="0" err="1"/>
              <a:t>buy</a:t>
            </a:r>
            <a:r>
              <a:rPr lang="fr-BE" sz="2400" b="1" dirty="0"/>
              <a:t>-in.</a:t>
            </a:r>
          </a:p>
          <a:p>
            <a:pPr marL="742950" indent="-742950" algn="l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r-BE" sz="2400" dirty="0"/>
              <a:t>Be as </a:t>
            </a:r>
            <a:r>
              <a:rPr lang="fr-BE" sz="2400" b="1" dirty="0"/>
              <a:t>open to having your </a:t>
            </a:r>
            <a:r>
              <a:rPr lang="fr-BE" sz="2400" b="1" dirty="0" err="1"/>
              <a:t>mind</a:t>
            </a:r>
            <a:r>
              <a:rPr lang="fr-BE" sz="2400" b="1" dirty="0"/>
              <a:t> </a:t>
            </a:r>
            <a:r>
              <a:rPr lang="fr-BE" sz="2400" b="1" dirty="0" err="1"/>
              <a:t>changed</a:t>
            </a:r>
            <a:r>
              <a:rPr lang="fr-BE" sz="2400" b="1" dirty="0"/>
              <a:t>, </a:t>
            </a:r>
            <a:r>
              <a:rPr lang="fr-BE" sz="2400" dirty="0"/>
              <a:t>as you want the others to be. It </a:t>
            </a:r>
            <a:r>
              <a:rPr lang="fr-BE" sz="2400" b="1" dirty="0"/>
              <a:t>builds authentic relationships</a:t>
            </a:r>
            <a:r>
              <a:rPr lang="fr-BE" sz="2400" dirty="0"/>
              <a:t> based on </a:t>
            </a:r>
            <a:r>
              <a:rPr lang="fr-BE" sz="2400" b="1" dirty="0"/>
              <a:t>trust </a:t>
            </a:r>
            <a:r>
              <a:rPr lang="fr-BE" sz="2400" dirty="0"/>
              <a:t>and </a:t>
            </a:r>
            <a:r>
              <a:rPr lang="fr-BE" sz="2400" b="1" dirty="0" err="1"/>
              <a:t>understanding</a:t>
            </a:r>
            <a:r>
              <a:rPr lang="fr-BE" sz="2400" b="1" dirty="0"/>
              <a:t>.</a:t>
            </a:r>
          </a:p>
          <a:p>
            <a:pPr marL="742950" indent="-742950" algn="l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fr-BE" sz="2400" b="1" dirty="0"/>
          </a:p>
          <a:p>
            <a:pPr algn="l">
              <a:lnSpc>
                <a:spcPct val="120000"/>
              </a:lnSpc>
            </a:pPr>
            <a:r>
              <a:rPr lang="fr-BE" sz="2400" dirty="0" err="1"/>
              <a:t>When</a:t>
            </a:r>
            <a:r>
              <a:rPr lang="fr-BE" sz="2400" dirty="0"/>
              <a:t> </a:t>
            </a:r>
            <a:r>
              <a:rPr lang="fr-BE" sz="2400" dirty="0" err="1"/>
              <a:t>you</a:t>
            </a:r>
            <a:r>
              <a:rPr lang="fr-BE" sz="2400" dirty="0"/>
              <a:t> balance </a:t>
            </a:r>
            <a:r>
              <a:rPr lang="fr-BE" sz="2400" b="1" dirty="0" err="1"/>
              <a:t>advocacy</a:t>
            </a:r>
            <a:r>
              <a:rPr lang="fr-BE" sz="2400" b="1" dirty="0"/>
              <a:t> </a:t>
            </a:r>
            <a:r>
              <a:rPr lang="fr-BE" sz="2400" dirty="0"/>
              <a:t>and </a:t>
            </a:r>
            <a:r>
              <a:rPr lang="fr-BE" sz="2400" b="1" dirty="0" err="1"/>
              <a:t>inquiry</a:t>
            </a:r>
            <a:r>
              <a:rPr lang="fr-BE" sz="2400" b="1" dirty="0"/>
              <a:t>, </a:t>
            </a:r>
            <a:r>
              <a:rPr lang="fr-BE" sz="2400" dirty="0" err="1"/>
              <a:t>you</a:t>
            </a:r>
            <a:r>
              <a:rPr lang="fr-BE" sz="2400" dirty="0"/>
              <a:t> </a:t>
            </a:r>
            <a:r>
              <a:rPr lang="fr-BE" sz="2400" dirty="0" err="1"/>
              <a:t>can</a:t>
            </a:r>
            <a:r>
              <a:rPr lang="fr-BE" sz="2400" dirty="0"/>
              <a:t> </a:t>
            </a:r>
            <a:r>
              <a:rPr lang="fr-BE" sz="2400" dirty="0" err="1"/>
              <a:t>be</a:t>
            </a:r>
            <a:r>
              <a:rPr lang="fr-BE" sz="2400" dirty="0"/>
              <a:t> </a:t>
            </a:r>
            <a:r>
              <a:rPr lang="fr-BE" sz="2400" b="1" dirty="0"/>
              <a:t>assertive </a:t>
            </a:r>
            <a:r>
              <a:rPr lang="fr-BE" sz="2400" dirty="0" err="1"/>
              <a:t>without</a:t>
            </a:r>
            <a:r>
              <a:rPr lang="fr-BE" sz="2400" dirty="0"/>
              <a:t> </a:t>
            </a:r>
            <a:r>
              <a:rPr lang="fr-BE" sz="2400" dirty="0" err="1"/>
              <a:t>coming</a:t>
            </a:r>
            <a:r>
              <a:rPr lang="fr-BE" sz="2400" dirty="0"/>
              <a:t> </a:t>
            </a:r>
            <a:r>
              <a:rPr lang="fr-BE" sz="2400" dirty="0" err="1"/>
              <a:t>across</a:t>
            </a:r>
            <a:r>
              <a:rPr lang="fr-BE" sz="2400" dirty="0"/>
              <a:t> as </a:t>
            </a:r>
            <a:r>
              <a:rPr lang="fr-BE" sz="2400" dirty="0" err="1"/>
              <a:t>aggressive</a:t>
            </a:r>
            <a:r>
              <a:rPr lang="fr-BE" sz="2400" b="1" dirty="0"/>
              <a:t>.</a:t>
            </a:r>
          </a:p>
          <a:p>
            <a:pPr marL="742950" indent="-742950" algn="l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fr-BE" sz="2400" b="1" dirty="0"/>
          </a:p>
          <a:p>
            <a:pPr marL="742950" indent="-742950" algn="l">
              <a:buFont typeface="Wingdings" panose="05000000000000000000" pitchFamily="2" charset="2"/>
              <a:buChar char="v"/>
            </a:pPr>
            <a:endParaRPr lang="fr-BE" sz="2400" dirty="0"/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fr-BE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11</a:t>
            </a:fld>
            <a:endParaRPr lang="fr-BE" dirty="0"/>
          </a:p>
        </p:txBody>
      </p:sp>
      <p:pic>
        <p:nvPicPr>
          <p:cNvPr id="7" name="Picture 2" descr="UIA Associations Round Tab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72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54837"/>
            <a:ext cx="259845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0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68"/>
            <a:ext cx="9144000" cy="143534"/>
          </a:xfrm>
          <a:prstGeom prst="rect">
            <a:avLst/>
          </a:prstGeom>
        </p:spPr>
      </p:pic>
      <p:sp>
        <p:nvSpPr>
          <p:cNvPr id="9" name="Titre 5"/>
          <p:cNvSpPr txBox="1">
            <a:spLocks/>
          </p:cNvSpPr>
          <p:nvPr/>
        </p:nvSpPr>
        <p:spPr>
          <a:xfrm>
            <a:off x="1223628" y="2817239"/>
            <a:ext cx="6696744" cy="84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Wingdings" panose="05000000000000000000" pitchFamily="2" charset="2"/>
              <a:buChar char="v"/>
            </a:pPr>
            <a:endParaRPr lang="fr-BE" sz="3600" dirty="0"/>
          </a:p>
          <a:p>
            <a:pPr algn="l"/>
            <a:r>
              <a:rPr lang="fr-BE" sz="3600" dirty="0"/>
              <a:t>Thank you, hope to see you soon!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12</a:t>
            </a:fld>
            <a:endParaRPr lang="fr-BE" dirty="0"/>
          </a:p>
        </p:txBody>
      </p:sp>
      <p:pic>
        <p:nvPicPr>
          <p:cNvPr id="8" name="Picture 2" descr="UIA Associations Round Tab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748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9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2</a:t>
            </a:fld>
            <a:endParaRPr lang="fr-B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3429000"/>
            <a:ext cx="9144000" cy="0"/>
          </a:xfrm>
          <a:prstGeom prst="rect">
            <a:avLst/>
          </a:prstGeom>
          <a:solidFill>
            <a:srgbClr val="B3D0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2688A"/>
                </a:solidFill>
                <a:effectLst/>
                <a:latin typeface="Verdana" panose="020B0604030504040204" pitchFamily="34" charset="0"/>
                <a:hlinkClick r:id="rId2"/>
              </a:rPr>
              <a:t>http://www.jacquielawson.com/notecards/pickup/6344419373772?source=jl999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2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68"/>
            <a:ext cx="9144000" cy="143534"/>
          </a:xfrm>
          <a:prstGeom prst="rect">
            <a:avLst/>
          </a:prstGeom>
        </p:spPr>
      </p:pic>
      <p:sp>
        <p:nvSpPr>
          <p:cNvPr id="5" name="Titre 5"/>
          <p:cNvSpPr txBox="1">
            <a:spLocks/>
          </p:cNvSpPr>
          <p:nvPr/>
        </p:nvSpPr>
        <p:spPr>
          <a:xfrm>
            <a:off x="3131840" y="48335"/>
            <a:ext cx="601241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/>
              <a:t>Invitation to Think and Act Differently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3</a:t>
            </a:fld>
            <a:endParaRPr lang="fr-BE" dirty="0"/>
          </a:p>
        </p:txBody>
      </p:sp>
      <p:pic>
        <p:nvPicPr>
          <p:cNvPr id="8" name="Picture 2" descr="UIA Associations Round Tab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492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708" t="13200" r="708" b="12751"/>
          <a:stretch/>
        </p:blipFill>
        <p:spPr>
          <a:xfrm>
            <a:off x="-1764704" y="1829710"/>
            <a:ext cx="11873318" cy="4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68"/>
            <a:ext cx="9144000" cy="143534"/>
          </a:xfrm>
          <a:prstGeom prst="rect">
            <a:avLst/>
          </a:prstGeom>
        </p:spPr>
      </p:pic>
      <p:sp>
        <p:nvSpPr>
          <p:cNvPr id="5" name="Titre 5"/>
          <p:cNvSpPr txBox="1">
            <a:spLocks/>
          </p:cNvSpPr>
          <p:nvPr/>
        </p:nvSpPr>
        <p:spPr>
          <a:xfrm>
            <a:off x="1590146" y="1443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/>
              <a:t>Welcome to Our World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144318" cy="5029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4</a:t>
            </a:fld>
            <a:endParaRPr lang="fr-BE" dirty="0"/>
          </a:p>
        </p:txBody>
      </p:sp>
      <p:pic>
        <p:nvPicPr>
          <p:cNvPr id="8" name="Picture 2" descr="UIA Associations Round Tabl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942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4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68"/>
            <a:ext cx="9144000" cy="143534"/>
          </a:xfrm>
          <a:prstGeom prst="rect">
            <a:avLst/>
          </a:prstGeom>
        </p:spPr>
      </p:pic>
      <p:sp>
        <p:nvSpPr>
          <p:cNvPr id="5" name="Titre 5"/>
          <p:cNvSpPr txBox="1">
            <a:spLocks/>
          </p:cNvSpPr>
          <p:nvPr/>
        </p:nvSpPr>
        <p:spPr>
          <a:xfrm>
            <a:off x="1763688" y="632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/>
              <a:t>Lena’s Case Study: Volunteers MIA</a:t>
            </a:r>
          </a:p>
        </p:txBody>
      </p:sp>
      <p:graphicFrame>
        <p:nvGraphicFramePr>
          <p:cNvPr id="6" name="Group 10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54337"/>
              </p:ext>
            </p:extLst>
          </p:nvPr>
        </p:nvGraphicFramePr>
        <p:xfrm>
          <a:off x="251520" y="1916832"/>
          <a:ext cx="8712968" cy="4565148"/>
        </p:xfrm>
        <a:graphic>
          <a:graphicData uri="http://schemas.openxmlformats.org/drawingml/2006/table">
            <a:tbl>
              <a:tblPr/>
              <a:tblGrid>
                <a:gridCol w="431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2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venir Book"/>
                          <a:ea typeface="ＭＳ Ｐゴシック" charset="0"/>
                          <a:cs typeface="Avenir Book"/>
                        </a:rPr>
                        <a:t>WHAT I THINK AND FEEL, BUT DON’T SAY</a:t>
                      </a:r>
                    </a:p>
                  </a:txBody>
                  <a:tcPr marL="68580" marR="68580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venir Book"/>
                          <a:ea typeface="ＭＳ Ｐゴシック" charset="0"/>
                          <a:cs typeface="Avenir Book"/>
                        </a:rPr>
                        <a:t>HOW THE REAL CONVERSATION WILL LIKELY GO</a:t>
                      </a:r>
                    </a:p>
                  </a:txBody>
                  <a:tcPr marL="68580" marR="68580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5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She knew this was planned for months and didn’t tell me! This happened once already. I’m so tired of these excuses; why does she not delve deeper to really understand what is going on? How can I make her see this?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“Aaaaaggggh ,  I am getting so tired of this negativity, what is she doing here? Everything is &amp;!#% all the time.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 don’t want to get angry. We can’t wait. Claire is really good with the volunteers and always seems to pull through in the end.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Pfft I am going nuts, how I can I get through to her? Is she taking advantage of me? I want to give up.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Lena (me): “Claire what happened with the volunteers not showing up again for the briefing I scheduled this week? Didn’t they commit?”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Claire: “ Well you know that we had some problems getting them motivated to put time into this. It’s on top of their day job.”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Lena (me) : “What are the volunteers saying is their reason for not moving forward with this? Do they need more than 3 months advance notice? Aren’t they passionate about this work?“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Claire: “Well you know trying to plan ahead more than 3 months is like looking in a crystal ball. Maybe you can try again next month.”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Lena (me): I have to get this briefing done first before I can move ahead with other things. It’s kind of a problem for me.  Can you maybe try to reschedule in a week or two?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Claire: Well you know I’m not their boss,  etc., etc.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Lena (me): We have to make this happen. Maybe I can send a Doodle calendar invite today so we work around their availability.</a:t>
                      </a:r>
                    </a:p>
                  </a:txBody>
                  <a:tcPr marL="68580" marR="68580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5</a:t>
            </a:fld>
            <a:endParaRPr lang="fr-BE" dirty="0"/>
          </a:p>
        </p:txBody>
      </p:sp>
      <p:pic>
        <p:nvPicPr>
          <p:cNvPr id="8" name="Picture 2" descr="UIA Associations Round Tab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396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9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68"/>
            <a:ext cx="9144000" cy="143534"/>
          </a:xfrm>
          <a:prstGeom prst="rect">
            <a:avLst/>
          </a:prstGeom>
        </p:spPr>
      </p:pic>
      <p:sp>
        <p:nvSpPr>
          <p:cNvPr id="5" name="Titre 5"/>
          <p:cNvSpPr txBox="1">
            <a:spLocks/>
          </p:cNvSpPr>
          <p:nvPr/>
        </p:nvSpPr>
        <p:spPr>
          <a:xfrm>
            <a:off x="1556665" y="602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/>
              <a:t>What Lena </a:t>
            </a:r>
            <a:r>
              <a:rPr lang="fr-BE" sz="2800" dirty="0" err="1"/>
              <a:t>Left</a:t>
            </a:r>
            <a:r>
              <a:rPr lang="fr-BE" sz="2800" dirty="0"/>
              <a:t> Out</a:t>
            </a:r>
          </a:p>
          <a:p>
            <a:r>
              <a:rPr lang="fr-BE" sz="2800" dirty="0"/>
              <a:t>« </a:t>
            </a:r>
            <a:r>
              <a:rPr lang="fr-BE" sz="2800" dirty="0" err="1"/>
              <a:t>Lost</a:t>
            </a:r>
            <a:r>
              <a:rPr lang="fr-BE" sz="2800" dirty="0"/>
              <a:t> in Translation »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504" y="1968177"/>
            <a:ext cx="8971921" cy="4431711"/>
            <a:chOff x="35628" y="1863520"/>
            <a:chExt cx="6839428" cy="5909795"/>
          </a:xfrm>
        </p:grpSpPr>
        <p:grpSp>
          <p:nvGrpSpPr>
            <p:cNvPr id="7" name="Group 6"/>
            <p:cNvGrpSpPr/>
            <p:nvPr/>
          </p:nvGrpSpPr>
          <p:grpSpPr>
            <a:xfrm>
              <a:off x="4530994" y="1863520"/>
              <a:ext cx="2344062" cy="5909795"/>
              <a:chOff x="4530994" y="1863520"/>
              <a:chExt cx="2344062" cy="590979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30994" y="2371197"/>
                <a:ext cx="2146658" cy="540211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44000" rtlCol="0">
                <a:noAutofit/>
              </a:bodyPr>
              <a:lstStyle/>
              <a:p>
                <a:r>
                  <a:rPr lang="en-US" sz="1050" u="sng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Impact on others</a:t>
                </a:r>
                <a:r>
                  <a:rPr lang="en-US" sz="105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? </a:t>
                </a:r>
              </a:p>
              <a:p>
                <a:endParaRPr lang="en-US" sz="1050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She thinks it’s not a big deal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Lack of understanding of issue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Free from her responsibility  </a:t>
                </a:r>
              </a:p>
              <a:p>
                <a:endParaRPr lang="en-US" sz="1050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  <a:p>
                <a:r>
                  <a:rPr lang="en-US" sz="1050" u="sng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Impact on you?</a:t>
                </a:r>
                <a:endParaRPr lang="en-US" sz="1050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  <a:p>
                <a:endParaRPr lang="en-US" sz="1050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Don’t get what I need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Pressure from my boss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Frustration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Weakened me in others’ eyes </a:t>
                </a:r>
              </a:p>
              <a:p>
                <a:endParaRPr lang="en-US" sz="1050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  <a:p>
                <a:r>
                  <a:rPr lang="en-US" sz="1050" u="sng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Impact on association</a:t>
                </a:r>
                <a:r>
                  <a:rPr lang="en-US" sz="105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?</a:t>
                </a:r>
              </a:p>
              <a:p>
                <a:endParaRPr lang="en-US" sz="1050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Mis-management of precious resources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Delays on key initiative</a:t>
                </a:r>
              </a:p>
              <a:p>
                <a:endParaRPr lang="en-US" sz="1050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  <a:p>
                <a:endParaRPr lang="en-US" sz="1050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15422" y="1863520"/>
                <a:ext cx="1959634" cy="451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GB" sz="1600" b="1" dirty="0">
                    <a:solidFill>
                      <a:prstClr val="black"/>
                    </a:solidFill>
                    <a:latin typeface="Avenir Black"/>
                    <a:ea typeface="Times New Roman" charset="0"/>
                    <a:cs typeface="Avenir Black"/>
                  </a:rPr>
                  <a:t>THE IMPACT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628" y="1863520"/>
              <a:ext cx="4720179" cy="5902275"/>
              <a:chOff x="35628" y="1863520"/>
              <a:chExt cx="4720179" cy="59022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894" y="1875055"/>
                <a:ext cx="1864613" cy="779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GB" sz="1600" b="1" dirty="0">
                    <a:solidFill>
                      <a:srgbClr val="595959"/>
                    </a:solidFill>
                    <a:latin typeface="Avenir Heavy"/>
                    <a:ea typeface="Times New Roman" charset="0"/>
                    <a:cs typeface="Avenir Heavy"/>
                  </a:rPr>
                  <a:t>THINKING &amp; FEELING</a:t>
                </a:r>
              </a:p>
              <a:p>
                <a:pPr>
                  <a:spcBef>
                    <a:spcPct val="0"/>
                  </a:spcBef>
                </a:pPr>
                <a:endParaRPr lang="en-GB" sz="1600" b="1" dirty="0">
                  <a:solidFill>
                    <a:prstClr val="black"/>
                  </a:solidFill>
                  <a:latin typeface="Avenir Heavy"/>
                  <a:ea typeface="Times New Roman" charset="0"/>
                  <a:cs typeface="Avenir Heavy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01426" y="1863520"/>
                <a:ext cx="1954381" cy="779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600" b="1" dirty="0">
                    <a:solidFill>
                      <a:srgbClr val="595959"/>
                    </a:solidFill>
                    <a:latin typeface="Avenir Black"/>
                    <a:ea typeface="Times New Roman" charset="0"/>
                    <a:cs typeface="Avenir Heavy"/>
                  </a:rPr>
                  <a:t>BEHAVIOR</a:t>
                </a:r>
                <a:endParaRPr lang="en-GB" sz="1600" b="1" dirty="0">
                  <a:solidFill>
                    <a:srgbClr val="595959"/>
                  </a:solidFill>
                  <a:latin typeface="Avenir Black"/>
                  <a:ea typeface="Times New Roman" charset="0"/>
                  <a:cs typeface="Avenir Heavy"/>
                </a:endParaRPr>
              </a:p>
              <a:p>
                <a:pPr>
                  <a:spcBef>
                    <a:spcPct val="0"/>
                  </a:spcBef>
                </a:pPr>
                <a:endParaRPr lang="en-GB" sz="1600" b="1" dirty="0">
                  <a:solidFill>
                    <a:prstClr val="black"/>
                  </a:solidFill>
                  <a:latin typeface="Avenir Black"/>
                  <a:ea typeface="Times New Roman" charset="0"/>
                  <a:cs typeface="Avenir Heavy"/>
                </a:endParaRPr>
              </a:p>
            </p:txBody>
          </p:sp>
          <p:grpSp>
            <p:nvGrpSpPr>
              <p:cNvPr id="11" name="Group 20"/>
              <p:cNvGrpSpPr/>
              <p:nvPr/>
            </p:nvGrpSpPr>
            <p:grpSpPr>
              <a:xfrm>
                <a:off x="35628" y="2360985"/>
                <a:ext cx="4396286" cy="5404810"/>
                <a:chOff x="35628" y="2391828"/>
                <a:chExt cx="4396286" cy="6113557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2283311" y="2403379"/>
                  <a:ext cx="2148603" cy="61020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D9D9D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44000" rIns="72000" rtlCol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50" u="sng" dirty="0">
                      <a:latin typeface="Avenir Book"/>
                      <a:cs typeface="Avenir Book"/>
                    </a:rPr>
                    <a:t>What did you say or do instead during the conversation</a:t>
                  </a:r>
                  <a:r>
                    <a:rPr lang="en-US" sz="1050" dirty="0">
                      <a:latin typeface="Avenir Book"/>
                      <a:cs typeface="Avenir Book"/>
                    </a:rPr>
                    <a:t>?</a:t>
                  </a:r>
                </a:p>
                <a:p>
                  <a:pPr marL="171450" indent="-171450"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 marL="171450" indent="-171450"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Avenir Book"/>
                      <a:cs typeface="Avenir Book"/>
                    </a:rPr>
                    <a:t>Asked questions</a:t>
                  </a:r>
                </a:p>
                <a:p>
                  <a:pPr marL="171450" indent="-171450"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Avenir Book"/>
                      <a:cs typeface="Avenir Book"/>
                    </a:rPr>
                    <a:t>Soft approach</a:t>
                  </a:r>
                </a:p>
                <a:p>
                  <a:pPr marL="171450" indent="-171450"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Avenir Book"/>
                      <a:cs typeface="Avenir Book"/>
                    </a:rPr>
                    <a:t>Offered a solution</a:t>
                  </a:r>
                </a:p>
                <a:p>
                  <a:pPr marL="171450" indent="-171450"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Avenir Book"/>
                      <a:cs typeface="Avenir Book"/>
                    </a:rPr>
                    <a:t>Gave in and took the work on myself</a:t>
                  </a: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/>
                    </a:solidFill>
                    <a:latin typeface="Avenir Book"/>
                    <a:cs typeface="Avenir Book"/>
                  </a:endParaRPr>
                </a:p>
                <a:p>
                  <a:endParaRPr lang="en-US" sz="1100" dirty="0">
                    <a:latin typeface="Avenir Book"/>
                    <a:cs typeface="Avenir Book"/>
                  </a:endParaRPr>
                </a:p>
                <a:p>
                  <a:endParaRPr lang="en-US" sz="1100" dirty="0">
                    <a:latin typeface="Avenir Book"/>
                    <a:cs typeface="Avenir Book"/>
                  </a:endParaRPr>
                </a:p>
                <a:p>
                  <a:endParaRPr lang="en-US" sz="1100" dirty="0">
                    <a:latin typeface="Avenir Book"/>
                    <a:cs typeface="Avenir Book"/>
                  </a:endParaRPr>
                </a:p>
                <a:p>
                  <a:endParaRPr lang="en-US" sz="1100" dirty="0">
                    <a:latin typeface="Avenir Book"/>
                    <a:cs typeface="Avenir Book"/>
                  </a:endParaRPr>
                </a:p>
                <a:p>
                  <a:endParaRPr lang="en-US" sz="1100" dirty="0">
                    <a:latin typeface="Avenir Book"/>
                    <a:cs typeface="Avenir Book"/>
                  </a:endParaRPr>
                </a:p>
                <a:p>
                  <a:endParaRPr lang="en-US" sz="1100" dirty="0">
                    <a:latin typeface="Avenir Book"/>
                    <a:cs typeface="Avenir Book"/>
                  </a:endParaRPr>
                </a:p>
                <a:p>
                  <a:endParaRPr lang="en-US" sz="1100" dirty="0">
                    <a:latin typeface="Avenir Book"/>
                    <a:cs typeface="Avenir Book"/>
                  </a:endParaRPr>
                </a:p>
                <a:p>
                  <a:endParaRPr lang="en-US" sz="1100" dirty="0">
                    <a:solidFill>
                      <a:prstClr val="black"/>
                    </a:solidFill>
                    <a:latin typeface="Avenir Book"/>
                    <a:cs typeface="Avenir Book"/>
                  </a:endParaRPr>
                </a:p>
                <a:p>
                  <a:endParaRPr lang="en-US" sz="1100" dirty="0">
                    <a:solidFill>
                      <a:prstClr val="black"/>
                    </a:solidFill>
                    <a:latin typeface="Avenir Book"/>
                    <a:cs typeface="Avenir Book"/>
                  </a:endParaRPr>
                </a:p>
                <a:p>
                  <a:endParaRPr lang="en-US" sz="1100" dirty="0">
                    <a:solidFill>
                      <a:prstClr val="black"/>
                    </a:solidFill>
                    <a:latin typeface="Avenir Book"/>
                    <a:cs typeface="Avenir Book"/>
                  </a:endParaRPr>
                </a:p>
                <a:p>
                  <a:endParaRPr lang="en-US" sz="1100" dirty="0">
                    <a:solidFill>
                      <a:prstClr val="black"/>
                    </a:solidFill>
                    <a:latin typeface="Avenir Book"/>
                    <a:cs typeface="Avenir Book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5628" y="2391828"/>
                  <a:ext cx="2140959" cy="6094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D9D9D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50" u="sng" dirty="0">
                      <a:latin typeface="Avenir Book"/>
                      <a:cs typeface="Avenir Book"/>
                    </a:rPr>
                    <a:t>What key messages or thoughts did you leave out of the conversation</a:t>
                  </a:r>
                  <a:r>
                    <a:rPr lang="en-US" sz="1050" dirty="0">
                      <a:latin typeface="Avenir Book"/>
                      <a:cs typeface="Avenir Book"/>
                    </a:rPr>
                    <a:t>?</a:t>
                  </a: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 marL="171450" indent="-171450"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Avenir Book"/>
                      <a:cs typeface="Avenir Book"/>
                    </a:rPr>
                    <a:t>“Something has to change”</a:t>
                  </a:r>
                </a:p>
                <a:p>
                  <a:pPr marL="171450" indent="-171450"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Avenir Book"/>
                      <a:cs typeface="Avenir Book"/>
                    </a:rPr>
                    <a:t>“She (Claire) has to change”</a:t>
                  </a:r>
                </a:p>
                <a:p>
                  <a:pPr marL="171450" indent="-171450"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Avenir Book"/>
                      <a:cs typeface="Avenir Book"/>
                    </a:rPr>
                    <a:t>“I am so frustrated!!!” </a:t>
                  </a: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US" sz="10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  <a:p>
                  <a:pPr>
                    <a:spcBef>
                      <a:spcPct val="0"/>
                    </a:spcBef>
                  </a:pPr>
                  <a:endParaRPr lang="en-GB" sz="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venir Book"/>
                    <a:ea typeface="Times New Roman" charset="0"/>
                    <a:cs typeface="Avenir Book"/>
                  </a:endParaRPr>
                </a:p>
              </p:txBody>
            </p:sp>
          </p:grpSp>
          <p:pic>
            <p:nvPicPr>
              <p:cNvPr id="12" name="Picture 11" descr="Arrow.png"/>
              <p:cNvPicPr preferRelativeResize="0">
                <a:picLocks/>
              </p:cNvPicPr>
              <p:nvPr/>
            </p:nvPicPr>
            <p:blipFill>
              <a:blip r:embed="rId4">
                <a:alphaModFix/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59230" y="2360985"/>
                <a:ext cx="214054" cy="437524"/>
              </a:xfrm>
              <a:prstGeom prst="rect">
                <a:avLst/>
              </a:prstGeom>
            </p:spPr>
          </p:pic>
          <p:pic>
            <p:nvPicPr>
              <p:cNvPr id="13" name="Picture 12" descr="Arrow.png"/>
              <p:cNvPicPr preferRelativeResize="0">
                <a:picLocks/>
              </p:cNvPicPr>
              <p:nvPr/>
            </p:nvPicPr>
            <p:blipFill>
              <a:blip r:embed="rId4">
                <a:alphaModFix/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36466" y="2336650"/>
                <a:ext cx="214054" cy="437524"/>
              </a:xfrm>
              <a:prstGeom prst="rect">
                <a:avLst/>
              </a:prstGeom>
            </p:spPr>
          </p:pic>
        </p:grpSp>
      </p:grpSp>
      <p:pic>
        <p:nvPicPr>
          <p:cNvPr id="18" name="Picture 2" descr="http://www.junkdrawerblog.com/wp-content/uploads/2015/05/thought-bubb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2" y="5356056"/>
            <a:ext cx="164753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4941168"/>
            <a:ext cx="2022993" cy="14630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4235" y="5445224"/>
            <a:ext cx="121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venir Heavy"/>
              </a:rPr>
              <a:t>Thought &amp; Felt BUT DID NOT SAY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020" y="4758361"/>
            <a:ext cx="679011" cy="5486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05353" y="4758361"/>
            <a:ext cx="5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venir Heavy"/>
              </a:rPr>
              <a:t>What WAS SAID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6</a:t>
            </a:fld>
            <a:endParaRPr lang="fr-BE" dirty="0"/>
          </a:p>
        </p:txBody>
      </p:sp>
      <p:pic>
        <p:nvPicPr>
          <p:cNvPr id="23" name="Picture 2" descr="UIA Associations Round Table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0" y="194514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9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68"/>
            <a:ext cx="9144000" cy="143534"/>
          </a:xfrm>
          <a:prstGeom prst="rect">
            <a:avLst/>
          </a:prstGeom>
        </p:spPr>
      </p:pic>
      <p:sp>
        <p:nvSpPr>
          <p:cNvPr id="5" name="Titre 5"/>
          <p:cNvSpPr txBox="1">
            <a:spLocks/>
          </p:cNvSpPr>
          <p:nvPr/>
        </p:nvSpPr>
        <p:spPr>
          <a:xfrm>
            <a:off x="1547664" y="13224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/>
              <a:t>Did You Know…?</a:t>
            </a:r>
          </a:p>
        </p:txBody>
      </p:sp>
      <p:sp>
        <p:nvSpPr>
          <p:cNvPr id="6" name="Titre 5"/>
          <p:cNvSpPr txBox="1">
            <a:spLocks/>
          </p:cNvSpPr>
          <p:nvPr/>
        </p:nvSpPr>
        <p:spPr>
          <a:xfrm>
            <a:off x="0" y="1988840"/>
            <a:ext cx="8722743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3600" dirty="0"/>
              <a:t>Over 25,000 leaders observed in organizations across the globe. </a:t>
            </a:r>
          </a:p>
          <a:p>
            <a:pPr algn="l"/>
            <a:endParaRPr lang="fr-BE" sz="3600" dirty="0"/>
          </a:p>
          <a:p>
            <a:pPr algn="l"/>
            <a:r>
              <a:rPr lang="fr-BE" sz="3600" dirty="0" err="1"/>
              <a:t>What</a:t>
            </a:r>
            <a:r>
              <a:rPr lang="fr-BE" sz="3600" dirty="0"/>
              <a:t> </a:t>
            </a:r>
            <a:r>
              <a:rPr lang="fr-BE" sz="3600" dirty="0" err="1"/>
              <a:t>we</a:t>
            </a:r>
            <a:r>
              <a:rPr lang="fr-BE" sz="3600" dirty="0"/>
              <a:t> </a:t>
            </a:r>
            <a:r>
              <a:rPr lang="fr-BE" sz="3600" dirty="0" err="1"/>
              <a:t>learned</a:t>
            </a:r>
            <a:r>
              <a:rPr lang="fr-BE" sz="3600" dirty="0"/>
              <a:t>:</a:t>
            </a:r>
          </a:p>
          <a:p>
            <a:pPr algn="l"/>
            <a:endParaRPr lang="fr-BE" sz="3600" dirty="0"/>
          </a:p>
          <a:p>
            <a:pPr marL="742950" indent="-742950" algn="l">
              <a:buFont typeface="Wingdings" panose="05000000000000000000" pitchFamily="2" charset="2"/>
              <a:buChar char="v"/>
            </a:pPr>
            <a:r>
              <a:rPr lang="fr-BE" sz="3600" dirty="0"/>
              <a:t>Leaders </a:t>
            </a:r>
            <a:r>
              <a:rPr lang="fr-BE" sz="3600" b="1" dirty="0"/>
              <a:t>unintentionally</a:t>
            </a:r>
            <a:r>
              <a:rPr lang="fr-BE" sz="3600" dirty="0"/>
              <a:t> </a:t>
            </a:r>
            <a:r>
              <a:rPr lang="fr-BE" sz="3600" b="1" dirty="0"/>
              <a:t>sabotage</a:t>
            </a:r>
            <a:r>
              <a:rPr lang="fr-BE" sz="3600" dirty="0"/>
              <a:t> </a:t>
            </a:r>
            <a:r>
              <a:rPr lang="fr-BE" sz="3600" b="1" dirty="0"/>
              <a:t>themselves</a:t>
            </a:r>
            <a:r>
              <a:rPr lang="fr-BE" sz="3600" dirty="0"/>
              <a:t> with self-limiting behaviors and patterns of thinking.</a:t>
            </a:r>
          </a:p>
          <a:p>
            <a:pPr marL="742950" indent="-742950" algn="l">
              <a:buFont typeface="Wingdings" panose="05000000000000000000" pitchFamily="2" charset="2"/>
              <a:buChar char="v"/>
            </a:pPr>
            <a:r>
              <a:rPr lang="fr-BE" sz="3600" b="1" dirty="0"/>
              <a:t>Under </a:t>
            </a:r>
            <a:r>
              <a:rPr lang="fr-BE" sz="3600" b="1" dirty="0" err="1"/>
              <a:t>moderate</a:t>
            </a:r>
            <a:r>
              <a:rPr lang="fr-BE" sz="3600" b="1" dirty="0"/>
              <a:t> pressure</a:t>
            </a:r>
            <a:r>
              <a:rPr lang="fr-BE" sz="3600" dirty="0"/>
              <a:t>, leaders </a:t>
            </a:r>
            <a:r>
              <a:rPr lang="fr-BE" sz="3600" b="1" dirty="0"/>
              <a:t>fail to achieve </a:t>
            </a:r>
            <a:r>
              <a:rPr lang="fr-BE" sz="3600" dirty="0"/>
              <a:t>the desired </a:t>
            </a:r>
            <a:r>
              <a:rPr lang="fr-BE" sz="3600" b="1" dirty="0"/>
              <a:t>outcomes </a:t>
            </a:r>
            <a:r>
              <a:rPr lang="fr-BE" sz="3600" dirty="0"/>
              <a:t>despite knowing what to do.</a:t>
            </a:r>
          </a:p>
          <a:p>
            <a:pPr algn="l"/>
            <a:endParaRPr lang="fr-BE" sz="3600" dirty="0"/>
          </a:p>
          <a:p>
            <a:pPr algn="l"/>
            <a:r>
              <a:rPr lang="fr-BE" sz="3600" dirty="0"/>
              <a:t>It’s </a:t>
            </a:r>
            <a:r>
              <a:rPr lang="fr-BE" sz="3600" b="1" dirty="0"/>
              <a:t>not a knowledge gap</a:t>
            </a:r>
            <a:r>
              <a:rPr lang="fr-BE" sz="3600" dirty="0"/>
              <a:t>.</a:t>
            </a:r>
          </a:p>
          <a:p>
            <a:pPr algn="l"/>
            <a:endParaRPr lang="fr-BE" sz="3600" dirty="0"/>
          </a:p>
          <a:p>
            <a:pPr algn="l"/>
            <a:r>
              <a:rPr lang="fr-BE" sz="3600" dirty="0"/>
              <a:t>So </a:t>
            </a:r>
            <a:r>
              <a:rPr lang="fr-BE" sz="3600" dirty="0" err="1"/>
              <a:t>what</a:t>
            </a:r>
            <a:r>
              <a:rPr lang="fr-BE" sz="3600" dirty="0"/>
              <a:t> </a:t>
            </a:r>
            <a:r>
              <a:rPr lang="fr-BE" sz="3600" dirty="0" err="1"/>
              <a:t>is</a:t>
            </a:r>
            <a:r>
              <a:rPr lang="fr-BE" sz="3600" dirty="0"/>
              <a:t> </a:t>
            </a:r>
            <a:r>
              <a:rPr lang="fr-BE" sz="3600" dirty="0" err="1"/>
              <a:t>it</a:t>
            </a:r>
            <a:r>
              <a:rPr lang="fr-BE" sz="3600" dirty="0"/>
              <a:t> about us </a:t>
            </a:r>
            <a:r>
              <a:rPr lang="fr-BE" sz="3600" dirty="0" err="1"/>
              <a:t>humans</a:t>
            </a:r>
            <a:r>
              <a:rPr lang="fr-BE" sz="3600" dirty="0"/>
              <a:t> </a:t>
            </a:r>
            <a:r>
              <a:rPr lang="fr-BE" sz="3600" dirty="0" err="1"/>
              <a:t>that</a:t>
            </a:r>
            <a:r>
              <a:rPr lang="fr-BE" sz="3600" dirty="0"/>
              <a:t> causes </a:t>
            </a:r>
            <a:r>
              <a:rPr lang="fr-BE" sz="3600" dirty="0" err="1"/>
              <a:t>this</a:t>
            </a:r>
            <a:r>
              <a:rPr lang="fr-BE" sz="3600" dirty="0"/>
              <a:t> to </a:t>
            </a:r>
            <a:r>
              <a:rPr lang="fr-BE" sz="3600" dirty="0" err="1"/>
              <a:t>happen</a:t>
            </a:r>
            <a:r>
              <a:rPr lang="fr-BE" sz="3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8184" y="6221328"/>
            <a:ext cx="2344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/>
              <a:t>Chris Argyris</a:t>
            </a:r>
          </a:p>
          <a:p>
            <a:r>
              <a:rPr lang="fr-BE" sz="1200" dirty="0"/>
              <a:t>Professor </a:t>
            </a:r>
            <a:r>
              <a:rPr lang="fr-BE" sz="1200" dirty="0" err="1"/>
              <a:t>Emeritus</a:t>
            </a:r>
            <a:endParaRPr lang="fr-BE" sz="1200" dirty="0"/>
          </a:p>
          <a:p>
            <a:r>
              <a:rPr lang="fr-BE" sz="1200" dirty="0"/>
              <a:t>Harvard Business School</a:t>
            </a:r>
          </a:p>
        </p:txBody>
      </p:sp>
      <p:pic>
        <p:nvPicPr>
          <p:cNvPr id="1026" name="Picture 2" descr="http://www.gse.harvard.edu/sites/default/files/wp/uploads/chris_argy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14" y="5380338"/>
            <a:ext cx="1280159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7</a:t>
            </a:fld>
            <a:endParaRPr lang="fr-BE" dirty="0"/>
          </a:p>
        </p:txBody>
      </p:sp>
      <p:pic>
        <p:nvPicPr>
          <p:cNvPr id="11" name="Picture 2" descr="UIA Associations Round Tabl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0172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68"/>
            <a:ext cx="9144000" cy="143534"/>
          </a:xfrm>
          <a:prstGeom prst="rect">
            <a:avLst/>
          </a:prstGeom>
        </p:spPr>
      </p:pic>
      <p:sp>
        <p:nvSpPr>
          <p:cNvPr id="5" name="Titre 5"/>
          <p:cNvSpPr txBox="1">
            <a:spLocks/>
          </p:cNvSpPr>
          <p:nvPr/>
        </p:nvSpPr>
        <p:spPr>
          <a:xfrm>
            <a:off x="1834776" y="-121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/>
              <a:t>Model I – The Inherited Model</a:t>
            </a:r>
          </a:p>
        </p:txBody>
      </p:sp>
      <p:pic>
        <p:nvPicPr>
          <p:cNvPr id="6" name="Picture 2" descr="C:\Users\Susan West\AppData\Local\Microsoft\Windows\Temporary Internet Files\Content.IE5\ISCBOYVD\MP90041406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56" y="1829710"/>
            <a:ext cx="58293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3023129"/>
            <a:ext cx="31683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Model I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</a:rPr>
              <a:t>Suppress negative feelings </a:t>
            </a:r>
            <a:r>
              <a:rPr lang="en-US" dirty="0">
                <a:solidFill>
                  <a:schemeClr val="bg1"/>
                </a:solidFill>
              </a:rPr>
              <a:t>toward others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rational, </a:t>
            </a:r>
            <a:r>
              <a:rPr lang="en-US" u="sng" dirty="0">
                <a:solidFill>
                  <a:schemeClr val="bg1"/>
                </a:solidFill>
              </a:rPr>
              <a:t>leave out your emotions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Remain in unilateral </a:t>
            </a:r>
            <a:r>
              <a:rPr lang="en-US" u="sng" dirty="0">
                <a:solidFill>
                  <a:schemeClr val="bg1"/>
                </a:solidFill>
              </a:rPr>
              <a:t>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>
                <a:solidFill>
                  <a:schemeClr val="bg1"/>
                </a:solidFill>
              </a:rPr>
              <a:t>Win, don’t lose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90" y="4543425"/>
            <a:ext cx="1675270" cy="19202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5656" y="6511968"/>
            <a:ext cx="640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All people in all cultures exhibit Model I behaviors under pressure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8</a:t>
            </a:fld>
            <a:endParaRPr lang="fr-BE" dirty="0"/>
          </a:p>
        </p:txBody>
      </p:sp>
      <p:pic>
        <p:nvPicPr>
          <p:cNvPr id="11" name="Picture 2" descr="UIA Associations Round Tabl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6" y="169689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268"/>
            <a:ext cx="9144000" cy="143534"/>
          </a:xfrm>
          <a:prstGeom prst="rect">
            <a:avLst/>
          </a:prstGeom>
        </p:spPr>
      </p:pic>
      <p:sp>
        <p:nvSpPr>
          <p:cNvPr id="5" name="Titre 5"/>
          <p:cNvSpPr txBox="1">
            <a:spLocks/>
          </p:cNvSpPr>
          <p:nvPr/>
        </p:nvSpPr>
        <p:spPr>
          <a:xfrm>
            <a:off x="2226580" y="2047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/>
              <a:t>Model II – A Liberating Alternative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2492896"/>
            <a:ext cx="42484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Model I</a:t>
            </a:r>
          </a:p>
          <a:p>
            <a:pPr algn="ctr"/>
            <a:r>
              <a:rPr lang="en-US" sz="2000" b="1" dirty="0"/>
              <a:t>Values</a:t>
            </a:r>
          </a:p>
          <a:p>
            <a:pPr algn="ctr"/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Suppress negative feelings toward others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Be rational, leave out emotions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Remain in unilateral control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Maximize “winning,” minimize “losing”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494184"/>
            <a:ext cx="4536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Model II</a:t>
            </a:r>
          </a:p>
          <a:p>
            <a:pPr algn="ctr"/>
            <a:r>
              <a:rPr lang="en-US" sz="2000" b="1" dirty="0"/>
              <a:t>Values</a:t>
            </a:r>
          </a:p>
          <a:p>
            <a:pPr algn="ctr"/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Discuss the real issues, use valid information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Productively express thoughts &amp; feelings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Share ownership of problems &amp; solutions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Be Open to others’ ideas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800" y="623731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Adapted from works of C </a:t>
            </a:r>
            <a:r>
              <a:rPr lang="en-US" sz="1400" b="1" dirty="0"/>
              <a:t>Argyris</a:t>
            </a:r>
            <a:r>
              <a:rPr lang="en-US" sz="1400" dirty="0"/>
              <a:t>, DA </a:t>
            </a:r>
            <a:r>
              <a:rPr lang="en-US" sz="1400" b="1" dirty="0"/>
              <a:t>Schön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79912" y="2852936"/>
            <a:ext cx="1512168" cy="0"/>
          </a:xfrm>
          <a:prstGeom prst="straightConnector1">
            <a:avLst/>
          </a:prstGeom>
          <a:ln w="38100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7912-978E-4BBE-9494-20148284308A}" type="slidenum">
              <a:rPr lang="fr-BE" smtClean="0"/>
              <a:t>9</a:t>
            </a:fld>
            <a:endParaRPr lang="fr-BE" dirty="0"/>
          </a:p>
        </p:txBody>
      </p:sp>
      <p:pic>
        <p:nvPicPr>
          <p:cNvPr id="12" name="Picture 2" descr="UIA Associations Round Tab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7" y="193544"/>
            <a:ext cx="2857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125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931</Words>
  <Application>Microsoft Office PowerPoint</Application>
  <PresentationFormat>On-screen Show (4:3)</PresentationFormat>
  <Paragraphs>224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PGothic</vt:lpstr>
      <vt:lpstr>Arial</vt:lpstr>
      <vt:lpstr>Avenir Black</vt:lpstr>
      <vt:lpstr>Avenir Book</vt:lpstr>
      <vt:lpstr>Avenir Heavy</vt:lpstr>
      <vt:lpstr>brandon-grotesque</vt:lpstr>
      <vt:lpstr>Calibri</vt:lpstr>
      <vt:lpstr>Times New Roman</vt:lpstr>
      <vt:lpstr>Verdana</vt:lpstr>
      <vt:lpstr>Wingdings</vt:lpstr>
      <vt:lpstr>Thème Office</vt:lpstr>
      <vt:lpstr>Office Theme</vt:lpstr>
      <vt:lpstr>Assertive, Not Aggressive:  The Sweet Spot of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 Tool for the Toolbox - Productive Dialogue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Trainee Meetings</dc:creator>
  <cp:lastModifiedBy>Windows User</cp:lastModifiedBy>
  <cp:revision>102</cp:revision>
  <dcterms:created xsi:type="dcterms:W3CDTF">2016-04-06T09:47:44Z</dcterms:created>
  <dcterms:modified xsi:type="dcterms:W3CDTF">2016-10-16T16:32:48Z</dcterms:modified>
</cp:coreProperties>
</file>