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6" r:id="rId2"/>
    <p:sldId id="258" r:id="rId3"/>
    <p:sldId id="257" r:id="rId4"/>
    <p:sldId id="261" r:id="rId5"/>
    <p:sldId id="260" r:id="rId6"/>
    <p:sldId id="262" r:id="rId7"/>
    <p:sldId id="264" r:id="rId8"/>
    <p:sldId id="265" r:id="rId9"/>
    <p:sldId id="263" r:id="rId10"/>
    <p:sldId id="267" r:id="rId11"/>
    <p:sldId id="268" r:id="rId12"/>
    <p:sldId id="269" r:id="rId13"/>
    <p:sldId id="270"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43" autoAdjust="0"/>
  </p:normalViewPr>
  <p:slideViewPr>
    <p:cSldViewPr snapToGrid="0" snapToObjects="1">
      <p:cViewPr varScale="1">
        <p:scale>
          <a:sx n="93" d="100"/>
          <a:sy n="93" d="100"/>
        </p:scale>
        <p:origin x="-1384" y="-11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handoutMaster" Target="handoutMasters/handoutMaster1.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7FEE4E-AD43-0F43-8753-E36CF85C905E}" type="datetimeFigureOut">
              <a:rPr lang="en-US" smtClean="0"/>
              <a:t>17-09-20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FEF086-2A3A-D947-BD38-7EE2D70E5D5C}" type="slidenum">
              <a:rPr lang="en-US" smtClean="0"/>
              <a:t>‹#›</a:t>
            </a:fld>
            <a:endParaRPr lang="en-US"/>
          </a:p>
        </p:txBody>
      </p:sp>
    </p:spTree>
    <p:extLst>
      <p:ext uri="{BB962C8B-B14F-4D97-AF65-F5344CB8AC3E}">
        <p14:creationId xmlns:p14="http://schemas.microsoft.com/office/powerpoint/2010/main" val="3464085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33AB-99E4-6D42-9626-4F6230E95D62}" type="datetimeFigureOut">
              <a:rPr lang="en-US" smtClean="0"/>
              <a:t>17-09-19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C2B12B-7EB9-B843-9BE7-07802B0D69BC}" type="slidenum">
              <a:rPr lang="en-US" smtClean="0"/>
              <a:t>‹#›</a:t>
            </a:fld>
            <a:endParaRPr lang="en-US"/>
          </a:p>
        </p:txBody>
      </p:sp>
    </p:spTree>
    <p:extLst>
      <p:ext uri="{BB962C8B-B14F-4D97-AF65-F5344CB8AC3E}">
        <p14:creationId xmlns:p14="http://schemas.microsoft.com/office/powerpoint/2010/main" val="2504757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2B12B-7EB9-B843-9BE7-07802B0D69BC}" type="slidenum">
              <a:rPr lang="en-US" smtClean="0"/>
              <a:t>1</a:t>
            </a:fld>
            <a:endParaRPr lang="en-US"/>
          </a:p>
        </p:txBody>
      </p:sp>
    </p:spTree>
    <p:extLst>
      <p:ext uri="{BB962C8B-B14F-4D97-AF65-F5344CB8AC3E}">
        <p14:creationId xmlns:p14="http://schemas.microsoft.com/office/powerpoint/2010/main" val="345605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LinkedIn (but there are others):</a:t>
            </a:r>
          </a:p>
          <a:p>
            <a:r>
              <a:rPr lang="en-US" sz="1200" kern="1200" dirty="0" smtClean="0">
                <a:solidFill>
                  <a:schemeClr val="tx1"/>
                </a:solidFill>
                <a:effectLst/>
                <a:latin typeface="+mn-lt"/>
                <a:ea typeface="+mn-ea"/>
                <a:cs typeface="+mn-cs"/>
              </a:rPr>
              <a:t>click on ‘Write an article’ on your homepage); add charts, photos, videos.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Pointer for publishing online content: rather than draft a big long piece where you pour everything you know in one go, break it up into a series of distinct 300 to 500-word analyses</a:t>
            </a:r>
            <a:r>
              <a:rPr lang="en-CA" dirty="0" smtClean="0">
                <a:effectLst/>
              </a:rPr>
              <a:t> </a:t>
            </a:r>
          </a:p>
          <a:p>
            <a:endParaRPr lang="en-CA" dirty="0" smtClean="0">
              <a:effectLst/>
            </a:endParaRPr>
          </a:p>
          <a:p>
            <a:r>
              <a:rPr lang="en-CA" dirty="0" smtClean="0">
                <a:effectLst/>
              </a:rPr>
              <a:t>Golden rule:</a:t>
            </a:r>
            <a:r>
              <a:rPr lang="en-CA" baseline="0" dirty="0" smtClean="0">
                <a:effectLst/>
              </a:rPr>
              <a:t> </a:t>
            </a:r>
            <a:r>
              <a:rPr lang="en-CA" dirty="0" smtClean="0">
                <a:effectLst/>
              </a:rPr>
              <a:t>Truth &amp; Accuracy</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10</a:t>
            </a:fld>
            <a:endParaRPr lang="en-US"/>
          </a:p>
        </p:txBody>
      </p:sp>
    </p:spTree>
    <p:extLst>
      <p:ext uri="{BB962C8B-B14F-4D97-AF65-F5344CB8AC3E}">
        <p14:creationId xmlns:p14="http://schemas.microsoft.com/office/powerpoint/2010/main" val="36200295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2B12B-7EB9-B843-9BE7-07802B0D69BC}" type="slidenum">
              <a:rPr lang="en-US" smtClean="0"/>
              <a:t>11</a:t>
            </a:fld>
            <a:endParaRPr lang="en-US"/>
          </a:p>
        </p:txBody>
      </p:sp>
    </p:spTree>
    <p:extLst>
      <p:ext uri="{BB962C8B-B14F-4D97-AF65-F5344CB8AC3E}">
        <p14:creationId xmlns:p14="http://schemas.microsoft.com/office/powerpoint/2010/main" val="444827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C2B12B-7EB9-B843-9BE7-07802B0D69BC}" type="slidenum">
              <a:rPr lang="en-US" smtClean="0"/>
              <a:t>12</a:t>
            </a:fld>
            <a:endParaRPr lang="en-US"/>
          </a:p>
        </p:txBody>
      </p:sp>
    </p:spTree>
    <p:extLst>
      <p:ext uri="{BB962C8B-B14F-4D97-AF65-F5344CB8AC3E}">
        <p14:creationId xmlns:p14="http://schemas.microsoft.com/office/powerpoint/2010/main" val="1929415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word</a:t>
            </a:r>
            <a:r>
              <a:rPr lang="en-US" baseline="0" dirty="0" smtClean="0"/>
              <a:t> in this quote is story. </a:t>
            </a:r>
          </a:p>
          <a:p>
            <a:r>
              <a:rPr lang="en-US" baseline="0" dirty="0" smtClean="0"/>
              <a:t>Communication is telling a compelling story. </a:t>
            </a:r>
          </a:p>
          <a:p>
            <a:r>
              <a:rPr lang="en-US" baseline="0" dirty="0" smtClean="0"/>
              <a:t>Communication is most effective if you see it as telling a story.</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2</a:t>
            </a:fld>
            <a:endParaRPr lang="en-US"/>
          </a:p>
        </p:txBody>
      </p:sp>
    </p:spTree>
    <p:extLst>
      <p:ext uri="{BB962C8B-B14F-4D97-AF65-F5344CB8AC3E}">
        <p14:creationId xmlns:p14="http://schemas.microsoft.com/office/powerpoint/2010/main" val="3673548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Produced</a:t>
            </a:r>
            <a:r>
              <a:rPr lang="en-US" baseline="0" dirty="0" smtClean="0"/>
              <a:t> reports</a:t>
            </a:r>
          </a:p>
          <a:p>
            <a:r>
              <a:rPr lang="en-US" baseline="0" dirty="0" smtClean="0"/>
              <a:t>Conducted interviews</a:t>
            </a:r>
          </a:p>
          <a:p>
            <a:r>
              <a:rPr lang="en-US" baseline="0" dirty="0" smtClean="0"/>
              <a:t>Published books</a:t>
            </a:r>
          </a:p>
          <a:p>
            <a:r>
              <a:rPr lang="en-US" baseline="0" dirty="0" smtClean="0"/>
              <a:t>Written articles</a:t>
            </a:r>
          </a:p>
          <a:p>
            <a:r>
              <a:rPr lang="en-US" baseline="0" dirty="0" smtClean="0"/>
              <a:t>Even… edited an online news web service</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3</a:t>
            </a:fld>
            <a:endParaRPr lang="en-US"/>
          </a:p>
        </p:txBody>
      </p:sp>
    </p:spTree>
    <p:extLst>
      <p:ext uri="{BB962C8B-B14F-4D97-AF65-F5344CB8AC3E}">
        <p14:creationId xmlns:p14="http://schemas.microsoft.com/office/powerpoint/2010/main" val="189315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today, i</a:t>
            </a:r>
            <a:r>
              <a:rPr lang="en-US" dirty="0" smtClean="0"/>
              <a:t>t’s not about</a:t>
            </a:r>
            <a:r>
              <a:rPr lang="en-US" baseline="0" dirty="0" smtClean="0"/>
              <a:t> me… It’s about you!</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4</a:t>
            </a:fld>
            <a:endParaRPr lang="en-US"/>
          </a:p>
        </p:txBody>
      </p:sp>
    </p:spTree>
    <p:extLst>
      <p:ext uri="{BB962C8B-B14F-4D97-AF65-F5344CB8AC3E}">
        <p14:creationId xmlns:p14="http://schemas.microsoft.com/office/powerpoint/2010/main" val="96325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The</a:t>
            </a:r>
            <a:r>
              <a:rPr lang="en-US" baseline="0" dirty="0" smtClean="0"/>
              <a:t> world needs facts and evidence desperately. You are a witness and your perspective matters!</a:t>
            </a:r>
          </a:p>
          <a:p>
            <a:pPr marL="228600" indent="-228600">
              <a:buAutoNum type="arabicParenR"/>
            </a:pPr>
            <a:r>
              <a:rPr lang="en-US" baseline="0" dirty="0" smtClean="0"/>
              <a:t>Will give you some ideas on how to do this.</a:t>
            </a:r>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5</a:t>
            </a:fld>
            <a:endParaRPr lang="en-US"/>
          </a:p>
        </p:txBody>
      </p:sp>
    </p:spTree>
    <p:extLst>
      <p:ext uri="{BB962C8B-B14F-4D97-AF65-F5344CB8AC3E}">
        <p14:creationId xmlns:p14="http://schemas.microsoft.com/office/powerpoint/2010/main" val="1970075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a:t>
            </a:r>
            <a:r>
              <a:rPr lang="en-US" baseline="0" dirty="0" smtClean="0"/>
              <a:t> go through some of these in more details</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6</a:t>
            </a:fld>
            <a:endParaRPr lang="en-US"/>
          </a:p>
        </p:txBody>
      </p:sp>
    </p:spTree>
    <p:extLst>
      <p:ext uri="{BB962C8B-B14F-4D97-AF65-F5344CB8AC3E}">
        <p14:creationId xmlns:p14="http://schemas.microsoft.com/office/powerpoint/2010/main" val="1438168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your organization already has a mission!</a:t>
            </a:r>
          </a:p>
          <a:p>
            <a:endParaRPr lang="en-US" baseline="0" dirty="0" smtClean="0"/>
          </a:p>
          <a:p>
            <a:r>
              <a:rPr lang="en-US" baseline="0" dirty="0" smtClean="0"/>
              <a:t>WHY: </a:t>
            </a:r>
          </a:p>
          <a:p>
            <a:r>
              <a:rPr lang="en-US" sz="1200" kern="1200" dirty="0" smtClean="0">
                <a:solidFill>
                  <a:schemeClr val="tx1"/>
                </a:solidFill>
                <a:effectLst/>
                <a:latin typeface="+mn-lt"/>
                <a:ea typeface="+mn-ea"/>
                <a:cs typeface="+mn-cs"/>
              </a:rPr>
              <a:t>Do you want to bring attention to an issue? Do you want to increase your membership? Do you want to enhance your organization’s reputation and standing? Do you want to attract donors or clients? </a:t>
            </a:r>
            <a:endParaRPr lang="en-US" baseline="0" dirty="0" smtClean="0"/>
          </a:p>
          <a:p>
            <a:endParaRPr lang="en-US" baseline="0" dirty="0" smtClean="0"/>
          </a:p>
          <a:p>
            <a:endParaRPr lang="en-US" baseline="0" dirty="0" smtClean="0"/>
          </a:p>
          <a:p>
            <a:r>
              <a:rPr lang="en-US" baseline="0" dirty="0" smtClean="0"/>
              <a:t>WHO? </a:t>
            </a:r>
          </a:p>
          <a:p>
            <a:r>
              <a:rPr lang="en-US" baseline="0" dirty="0" smtClean="0"/>
              <a:t>Policy-maker = policy brief, interview, opinion piece</a:t>
            </a:r>
          </a:p>
          <a:p>
            <a:r>
              <a:rPr lang="en-US" baseline="0" dirty="0" smtClean="0"/>
              <a:t>General public = photo log, blog, interview</a:t>
            </a:r>
          </a:p>
          <a:p>
            <a:r>
              <a:rPr lang="en-US" baseline="0" dirty="0" smtClean="0"/>
              <a:t>Technical experts = article</a:t>
            </a:r>
          </a:p>
          <a:p>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7</a:t>
            </a:fld>
            <a:endParaRPr lang="en-US"/>
          </a:p>
        </p:txBody>
      </p:sp>
    </p:spTree>
    <p:extLst>
      <p:ext uri="{BB962C8B-B14F-4D97-AF65-F5344CB8AC3E}">
        <p14:creationId xmlns:p14="http://schemas.microsoft.com/office/powerpoint/2010/main" val="418367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experts</a:t>
            </a:r>
            <a:r>
              <a:rPr lang="en-US" baseline="0" dirty="0" smtClean="0"/>
              <a:t> in different ways: opinion piece, interview</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8</a:t>
            </a:fld>
            <a:endParaRPr lang="en-US"/>
          </a:p>
        </p:txBody>
      </p:sp>
    </p:spTree>
    <p:extLst>
      <p:ext uri="{BB962C8B-B14F-4D97-AF65-F5344CB8AC3E}">
        <p14:creationId xmlns:p14="http://schemas.microsoft.com/office/powerpoint/2010/main" val="37049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If</a:t>
            </a:r>
            <a:r>
              <a:rPr lang="en-US" baseline="0" dirty="0" smtClean="0"/>
              <a:t> you can document through photos.</a:t>
            </a:r>
          </a:p>
          <a:p>
            <a:endParaRPr lang="en-US" dirty="0" smtClean="0"/>
          </a:p>
          <a:p>
            <a:r>
              <a:rPr lang="en-US" dirty="0" smtClean="0"/>
              <a:t>- If you have charts,</a:t>
            </a:r>
            <a:r>
              <a:rPr lang="en-US" baseline="0" dirty="0" smtClean="0"/>
              <a:t> data, statistics: </a:t>
            </a:r>
            <a:r>
              <a:rPr lang="en-US" sz="1200" kern="1200" dirty="0" smtClean="0">
                <a:solidFill>
                  <a:schemeClr val="tx1"/>
                </a:solidFill>
                <a:effectLst/>
                <a:latin typeface="+mn-lt"/>
                <a:ea typeface="+mn-ea"/>
                <a:cs typeface="+mn-cs"/>
              </a:rPr>
              <a:t>focus on a short question around a single, key, visual issue or statistic. Then, work your way backward to illustrate and explain how you reached your conclusion</a:t>
            </a:r>
            <a:r>
              <a:rPr lang="en-CA" dirty="0" smtClean="0">
                <a:effectLst/>
              </a:rPr>
              <a:t> </a:t>
            </a:r>
            <a:endParaRPr lang="en-US" dirty="0"/>
          </a:p>
        </p:txBody>
      </p:sp>
      <p:sp>
        <p:nvSpPr>
          <p:cNvPr id="4" name="Slide Number Placeholder 3"/>
          <p:cNvSpPr>
            <a:spLocks noGrp="1"/>
          </p:cNvSpPr>
          <p:nvPr>
            <p:ph type="sldNum" sz="quarter" idx="10"/>
          </p:nvPr>
        </p:nvSpPr>
        <p:spPr/>
        <p:txBody>
          <a:bodyPr/>
          <a:lstStyle/>
          <a:p>
            <a:fld id="{42C2B12B-7EB9-B843-9BE7-07802B0D69BC}" type="slidenum">
              <a:rPr lang="en-US" smtClean="0"/>
              <a:t>9</a:t>
            </a:fld>
            <a:endParaRPr lang="en-US"/>
          </a:p>
        </p:txBody>
      </p:sp>
    </p:spTree>
    <p:extLst>
      <p:ext uri="{BB962C8B-B14F-4D97-AF65-F5344CB8AC3E}">
        <p14:creationId xmlns:p14="http://schemas.microsoft.com/office/powerpoint/2010/main" val="2174925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fr-CA"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17-09-17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17-09-17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fr-CA"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fr-CA"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CA"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fr-CA"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fr-CA"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fr-CA"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fr-CA"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fr-CA"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fr-CA"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fr-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fr-CA"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fr-CA"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17-09-17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fr-CA"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fr-CA"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17-09-17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17-09-17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fr-CA"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17-09-17</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hyperlink" Target="https://www.linkedin.com/help/linkedin/answer/47538/publishing-articles-on-linkedin?lang=en"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20.png"/><Relationship Id="rId12"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tiff"/><Relationship Id="rId4" Type="http://schemas.openxmlformats.org/officeDocument/2006/relationships/image" Target="../media/image13.jpe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8.png"/><Relationship Id="rId10"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5.tiff"/><Relationship Id="rId4" Type="http://schemas.openxmlformats.org/officeDocument/2006/relationships/image" Target="../media/image26.tif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Your Organization in the Communication Age: </a:t>
            </a:r>
            <a:r>
              <a:rPr lang="en-US" b="1" dirty="0"/>
              <a:t>What is Your Story</a:t>
            </a:r>
            <a:r>
              <a:rPr lang="en-US" b="1" dirty="0" smtClean="0"/>
              <a:t>?</a:t>
            </a:r>
            <a:endParaRPr lang="en-US" dirty="0"/>
          </a:p>
        </p:txBody>
      </p:sp>
      <p:sp>
        <p:nvSpPr>
          <p:cNvPr id="3" name="Subtitle 2"/>
          <p:cNvSpPr>
            <a:spLocks noGrp="1"/>
          </p:cNvSpPr>
          <p:nvPr>
            <p:ph type="subTitle" idx="1"/>
          </p:nvPr>
        </p:nvSpPr>
        <p:spPr/>
        <p:txBody>
          <a:bodyPr/>
          <a:lstStyle/>
          <a:p>
            <a:endParaRPr lang="en-US" dirty="0" smtClean="0"/>
          </a:p>
          <a:p>
            <a:r>
              <a:rPr lang="en-US" dirty="0" smtClean="0"/>
              <a:t>Marisha </a:t>
            </a:r>
            <a:r>
              <a:rPr lang="en-US" dirty="0"/>
              <a:t>Wojciechowska-Shibuya</a:t>
            </a:r>
            <a:r>
              <a:rPr lang="en-CA" dirty="0"/>
              <a:t/>
            </a:r>
            <a:br>
              <a:rPr lang="en-CA" dirty="0"/>
            </a:br>
            <a:r>
              <a:rPr lang="en-US" dirty="0"/>
              <a:t>Active Member, Union of International Associations</a:t>
            </a:r>
            <a:r>
              <a:rPr lang="en-CA" dirty="0"/>
              <a:t> </a:t>
            </a:r>
            <a:endParaRPr lang="en-US" dirty="0"/>
          </a:p>
        </p:txBody>
      </p:sp>
    </p:spTree>
    <p:extLst>
      <p:ext uri="{BB962C8B-B14F-4D97-AF65-F5344CB8AC3E}">
        <p14:creationId xmlns:p14="http://schemas.microsoft.com/office/powerpoint/2010/main" val="15971460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Publish</a:t>
            </a:r>
            <a:endParaRPr lang="en-US" dirty="0"/>
          </a:p>
        </p:txBody>
      </p:sp>
      <p:pic>
        <p:nvPicPr>
          <p:cNvPr id="4" name="Content Placeholder 3"/>
          <p:cNvPicPr>
            <a:picLocks noGrp="1" noChangeAspect="1"/>
          </p:cNvPicPr>
          <p:nvPr>
            <p:ph idx="1"/>
          </p:nvPr>
        </p:nvPicPr>
        <p:blipFill>
          <a:blip r:embed="rId3"/>
          <a:srcRect t="-47290" b="-47290"/>
          <a:stretch>
            <a:fillRect/>
          </a:stretch>
        </p:blipFill>
        <p:spPr>
          <a:xfrm>
            <a:off x="914400" y="950577"/>
            <a:ext cx="7313613" cy="4056062"/>
          </a:xfrm>
        </p:spPr>
      </p:pic>
      <p:sp>
        <p:nvSpPr>
          <p:cNvPr id="5" name="TextBox 4"/>
          <p:cNvSpPr txBox="1"/>
          <p:nvPr/>
        </p:nvSpPr>
        <p:spPr>
          <a:xfrm>
            <a:off x="914400" y="1457512"/>
            <a:ext cx="1600168" cy="461665"/>
          </a:xfrm>
          <a:prstGeom prst="rect">
            <a:avLst/>
          </a:prstGeom>
          <a:noFill/>
        </p:spPr>
        <p:txBody>
          <a:bodyPr wrap="none" rtlCol="0">
            <a:spAutoFit/>
          </a:bodyPr>
          <a:lstStyle/>
          <a:p>
            <a:r>
              <a:rPr lang="en-US" sz="2400" dirty="0" smtClean="0"/>
              <a:t>Self-publish</a:t>
            </a:r>
            <a:endParaRPr lang="en-US" sz="2400" dirty="0"/>
          </a:p>
        </p:txBody>
      </p:sp>
      <p:sp>
        <p:nvSpPr>
          <p:cNvPr id="6" name="TextBox 5"/>
          <p:cNvSpPr txBox="1"/>
          <p:nvPr/>
        </p:nvSpPr>
        <p:spPr>
          <a:xfrm>
            <a:off x="1024619" y="5338070"/>
            <a:ext cx="1057351" cy="461665"/>
          </a:xfrm>
          <a:prstGeom prst="rect">
            <a:avLst/>
          </a:prstGeom>
          <a:noFill/>
        </p:spPr>
        <p:txBody>
          <a:bodyPr wrap="none" rtlCol="0">
            <a:spAutoFit/>
          </a:bodyPr>
          <a:lstStyle/>
          <a:p>
            <a:r>
              <a:rPr lang="en-US" sz="2400" dirty="0" smtClean="0"/>
              <a:t>Pitch it</a:t>
            </a:r>
            <a:endParaRPr lang="en-US" sz="2400" dirty="0"/>
          </a:p>
        </p:txBody>
      </p:sp>
      <p:sp>
        <p:nvSpPr>
          <p:cNvPr id="7" name="TextBox 6"/>
          <p:cNvSpPr txBox="1"/>
          <p:nvPr/>
        </p:nvSpPr>
        <p:spPr>
          <a:xfrm>
            <a:off x="914400" y="4083775"/>
            <a:ext cx="7432093" cy="646331"/>
          </a:xfrm>
          <a:prstGeom prst="rect">
            <a:avLst/>
          </a:prstGeom>
          <a:noFill/>
        </p:spPr>
        <p:txBody>
          <a:bodyPr wrap="square" rtlCol="0">
            <a:spAutoFit/>
          </a:bodyPr>
          <a:lstStyle/>
          <a:p>
            <a:r>
              <a:rPr lang="en-US" dirty="0">
                <a:hlinkClick r:id="rId4"/>
              </a:rPr>
              <a:t>https://www.linkedin.com/help/linkedin/answer/47538/publishing-articles-on-linkedin?lang=</a:t>
            </a:r>
            <a:r>
              <a:rPr lang="en-US" dirty="0" smtClean="0">
                <a:hlinkClick r:id="rId4"/>
              </a:rPr>
              <a:t>en</a:t>
            </a:r>
            <a:r>
              <a:rPr lang="en-US" dirty="0" smtClean="0"/>
              <a:t> </a:t>
            </a:r>
            <a:endParaRPr lang="en-US" dirty="0"/>
          </a:p>
        </p:txBody>
      </p:sp>
    </p:spTree>
    <p:extLst>
      <p:ext uri="{BB962C8B-B14F-4D97-AF65-F5344CB8AC3E}">
        <p14:creationId xmlns:p14="http://schemas.microsoft.com/office/powerpoint/2010/main" val="228182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Some resources	</a:t>
            </a:r>
            <a:endParaRPr lang="en-US" dirty="0"/>
          </a:p>
        </p:txBody>
      </p:sp>
      <p:sp>
        <p:nvSpPr>
          <p:cNvPr id="3" name="Content Placeholder 2"/>
          <p:cNvSpPr>
            <a:spLocks noGrp="1"/>
          </p:cNvSpPr>
          <p:nvPr>
            <p:ph idx="1"/>
          </p:nvPr>
        </p:nvSpPr>
        <p:spPr/>
        <p:txBody>
          <a:bodyPr/>
          <a:lstStyle/>
          <a:p>
            <a:r>
              <a:rPr lang="en-US" dirty="0" smtClean="0"/>
              <a:t>Conducting interviews: search “tips on how to conduct interviews”</a:t>
            </a:r>
          </a:p>
          <a:p>
            <a:pPr marL="0" indent="0">
              <a:buNone/>
            </a:pPr>
            <a:endParaRPr lang="en-US" dirty="0"/>
          </a:p>
          <a:p>
            <a:r>
              <a:rPr lang="en-US" dirty="0" smtClean="0"/>
              <a:t>Writing articles: search “</a:t>
            </a:r>
            <a:r>
              <a:rPr lang="en-US" dirty="0"/>
              <a:t>how to </a:t>
            </a:r>
            <a:r>
              <a:rPr lang="en-US" dirty="0" smtClean="0"/>
              <a:t>tweet / blog / write </a:t>
            </a:r>
            <a:r>
              <a:rPr lang="en-US" dirty="0"/>
              <a:t>an article</a:t>
            </a:r>
            <a:r>
              <a:rPr lang="en-US" dirty="0" smtClean="0"/>
              <a:t>”</a:t>
            </a:r>
          </a:p>
          <a:p>
            <a:endParaRPr lang="en-US" dirty="0" smtClean="0"/>
          </a:p>
          <a:p>
            <a:r>
              <a:rPr lang="en-US" dirty="0" smtClean="0"/>
              <a:t>Online publishing: </a:t>
            </a:r>
            <a:r>
              <a:rPr lang="en-CA" dirty="0" smtClean="0"/>
              <a:t>“how to publish on the internet”</a:t>
            </a:r>
            <a:endParaRPr lang="en-US" dirty="0"/>
          </a:p>
        </p:txBody>
      </p:sp>
    </p:spTree>
    <p:extLst>
      <p:ext uri="{BB962C8B-B14F-4D97-AF65-F5344CB8AC3E}">
        <p14:creationId xmlns:p14="http://schemas.microsoft.com/office/powerpoint/2010/main" val="207422934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319" y="2150115"/>
            <a:ext cx="5820393" cy="3160235"/>
          </a:xfrm>
        </p:spPr>
        <p:txBody>
          <a:bodyPr>
            <a:normAutofit fontScale="77500" lnSpcReduction="20000"/>
          </a:bodyPr>
          <a:lstStyle/>
          <a:p>
            <a:pPr>
              <a:lnSpc>
                <a:spcPct val="140000"/>
              </a:lnSpc>
            </a:pPr>
            <a:r>
              <a:rPr lang="en-US" sz="3600" b="1" dirty="0" smtClean="0"/>
              <a:t>Storytellers, by the  very act of telling, communicate a radical learning that </a:t>
            </a:r>
            <a:r>
              <a:rPr lang="en-US" sz="3600" b="1" dirty="0" smtClean="0">
                <a:solidFill>
                  <a:srgbClr val="FF0000"/>
                </a:solidFill>
              </a:rPr>
              <a:t>changes lives and the world</a:t>
            </a:r>
            <a:r>
              <a:rPr lang="en-US" sz="3600" b="1" dirty="0" smtClean="0"/>
              <a:t>: telling stories is a universally accessible means through which people </a:t>
            </a:r>
            <a:r>
              <a:rPr lang="en-US" sz="3600" b="1" dirty="0" smtClean="0">
                <a:solidFill>
                  <a:srgbClr val="FF0000"/>
                </a:solidFill>
              </a:rPr>
              <a:t>make meaning</a:t>
            </a:r>
            <a:r>
              <a:rPr lang="en-US" sz="3600" b="1" dirty="0" smtClean="0"/>
              <a:t>.</a:t>
            </a:r>
            <a:endParaRPr lang="en-US" sz="2300" b="1" dirty="0" smtClean="0"/>
          </a:p>
          <a:p>
            <a:pPr lvl="1" algn="r">
              <a:lnSpc>
                <a:spcPct val="130000"/>
              </a:lnSpc>
            </a:pPr>
            <a:r>
              <a:rPr lang="en-US" sz="2100" dirty="0" smtClean="0"/>
              <a:t>- Chris Cavanaugh </a:t>
            </a:r>
            <a:endParaRPr lang="en-US" sz="2100" dirty="0"/>
          </a:p>
        </p:txBody>
      </p:sp>
    </p:spTree>
    <p:extLst>
      <p:ext uri="{BB962C8B-B14F-4D97-AF65-F5344CB8AC3E}">
        <p14:creationId xmlns:p14="http://schemas.microsoft.com/office/powerpoint/2010/main" val="5809272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51308" y="3570670"/>
            <a:ext cx="5375621" cy="987552"/>
          </a:xfrm>
        </p:spPr>
        <p:txBody>
          <a:bodyPr/>
          <a:lstStyle/>
          <a:p>
            <a:r>
              <a:rPr lang="en-US" sz="2800" dirty="0" err="1" smtClean="0"/>
              <a:t>marisha@pbpi.com</a:t>
            </a:r>
            <a:endParaRPr lang="en-US" sz="2800" dirty="0"/>
          </a:p>
        </p:txBody>
      </p:sp>
      <p:sp>
        <p:nvSpPr>
          <p:cNvPr id="4" name="TextBox 3"/>
          <p:cNvSpPr txBox="1"/>
          <p:nvPr/>
        </p:nvSpPr>
        <p:spPr>
          <a:xfrm>
            <a:off x="2655720" y="2212145"/>
            <a:ext cx="3076684" cy="830997"/>
          </a:xfrm>
          <a:prstGeom prst="rect">
            <a:avLst/>
          </a:prstGeom>
          <a:noFill/>
        </p:spPr>
        <p:txBody>
          <a:bodyPr wrap="none" rtlCol="0">
            <a:spAutoFit/>
          </a:bodyPr>
          <a:lstStyle/>
          <a:p>
            <a:r>
              <a:rPr lang="en-US" sz="4800" b="1" dirty="0" smtClean="0"/>
              <a:t>Thank you</a:t>
            </a:r>
            <a:r>
              <a:rPr lang="en-US" sz="4800" b="1" dirty="0"/>
              <a:t>!</a:t>
            </a:r>
            <a:endParaRPr lang="en-US" sz="4800" b="1" dirty="0"/>
          </a:p>
        </p:txBody>
      </p:sp>
    </p:spTree>
    <p:extLst>
      <p:ext uri="{BB962C8B-B14F-4D97-AF65-F5344CB8AC3E}">
        <p14:creationId xmlns:p14="http://schemas.microsoft.com/office/powerpoint/2010/main" val="1510692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7319" y="2150115"/>
            <a:ext cx="5820393" cy="3160235"/>
          </a:xfrm>
        </p:spPr>
        <p:txBody>
          <a:bodyPr>
            <a:normAutofit fontScale="77500" lnSpcReduction="20000"/>
          </a:bodyPr>
          <a:lstStyle/>
          <a:p>
            <a:pPr>
              <a:lnSpc>
                <a:spcPct val="140000"/>
              </a:lnSpc>
            </a:pPr>
            <a:r>
              <a:rPr lang="en-US" sz="3600" b="1" dirty="0" smtClean="0">
                <a:solidFill>
                  <a:srgbClr val="FF0000"/>
                </a:solidFill>
              </a:rPr>
              <a:t>Story</a:t>
            </a:r>
            <a:r>
              <a:rPr lang="en-US" sz="3600" b="1" dirty="0" smtClean="0"/>
              <a:t>tellers, by the  very act of telling, communicate a radical learning that changes lives and the world: telling </a:t>
            </a:r>
            <a:r>
              <a:rPr lang="en-US" sz="3600" b="1" dirty="0" smtClean="0">
                <a:solidFill>
                  <a:srgbClr val="FF0000"/>
                </a:solidFill>
              </a:rPr>
              <a:t>stories</a:t>
            </a:r>
            <a:r>
              <a:rPr lang="en-US" sz="3600" b="1" dirty="0" smtClean="0"/>
              <a:t> is a universally accessible means through which people make meaning.</a:t>
            </a:r>
            <a:endParaRPr lang="en-US" sz="2300" b="1" dirty="0" smtClean="0"/>
          </a:p>
          <a:p>
            <a:pPr lvl="1" algn="r">
              <a:lnSpc>
                <a:spcPct val="130000"/>
              </a:lnSpc>
            </a:pPr>
            <a:r>
              <a:rPr lang="en-US" sz="2100" dirty="0" smtClean="0"/>
              <a:t>- Chris Cavanaugh </a:t>
            </a:r>
            <a:endParaRPr lang="en-US" sz="2100" dirty="0"/>
          </a:p>
        </p:txBody>
      </p:sp>
    </p:spTree>
    <p:extLst>
      <p:ext uri="{BB962C8B-B14F-4D97-AF65-F5344CB8AC3E}">
        <p14:creationId xmlns:p14="http://schemas.microsoft.com/office/powerpoint/2010/main" val="23200576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sianWater.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252951">
            <a:off x="286522" y="3966651"/>
            <a:ext cx="2231266" cy="2891349"/>
          </a:xfrm>
          <a:prstGeom prst="rect">
            <a:avLst/>
          </a:prstGeom>
          <a:effectLst>
            <a:softEdge rad="50800"/>
          </a:effectLst>
        </p:spPr>
      </p:pic>
      <p:pic>
        <p:nvPicPr>
          <p:cNvPr id="12" name="Picture 11" descr="WCBs.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769" y="-864580"/>
            <a:ext cx="2631163" cy="3723428"/>
          </a:xfrm>
          <a:prstGeom prst="rect">
            <a:avLst/>
          </a:prstGeom>
          <a:effectLst>
            <a:softEdge rad="50800"/>
          </a:effectLst>
        </p:spPr>
      </p:pic>
      <p:sp>
        <p:nvSpPr>
          <p:cNvPr id="2" name="Title 1"/>
          <p:cNvSpPr>
            <a:spLocks noGrp="1"/>
          </p:cNvSpPr>
          <p:nvPr>
            <p:ph type="title"/>
          </p:nvPr>
        </p:nvSpPr>
        <p:spPr>
          <a:xfrm>
            <a:off x="164738" y="55899"/>
            <a:ext cx="7313613" cy="868362"/>
          </a:xfrm>
        </p:spPr>
        <p:txBody>
          <a:bodyPr/>
          <a:lstStyle/>
          <a:p>
            <a:pPr algn="l"/>
            <a:r>
              <a:rPr lang="en-US" dirty="0" smtClean="0"/>
              <a:t>My story…</a:t>
            </a:r>
            <a:endParaRPr lang="en-US" dirty="0"/>
          </a:p>
        </p:txBody>
      </p:sp>
      <p:pic>
        <p:nvPicPr>
          <p:cNvPr id="4" name="Picture 3"/>
          <p:cNvPicPr>
            <a:picLocks noChangeAspect="1"/>
          </p:cNvPicPr>
          <p:nvPr/>
        </p:nvPicPr>
        <p:blipFill>
          <a:blip r:embed="rId5"/>
          <a:stretch>
            <a:fillRect/>
          </a:stretch>
        </p:blipFill>
        <p:spPr>
          <a:xfrm rot="20841436">
            <a:off x="591681" y="761374"/>
            <a:ext cx="5233673" cy="1316206"/>
          </a:xfrm>
          <a:prstGeom prst="rect">
            <a:avLst/>
          </a:prstGeom>
          <a:effectLst>
            <a:softEdge rad="50800"/>
          </a:effectLst>
        </p:spPr>
      </p:pic>
      <p:pic>
        <p:nvPicPr>
          <p:cNvPr id="5" name="Picture 4"/>
          <p:cNvPicPr>
            <a:picLocks noChangeAspect="1"/>
          </p:cNvPicPr>
          <p:nvPr/>
        </p:nvPicPr>
        <p:blipFill>
          <a:blip r:embed="rId6"/>
          <a:stretch>
            <a:fillRect/>
          </a:stretch>
        </p:blipFill>
        <p:spPr>
          <a:xfrm rot="926845">
            <a:off x="4186168" y="1887506"/>
            <a:ext cx="1549400" cy="2476500"/>
          </a:xfrm>
          <a:prstGeom prst="rect">
            <a:avLst/>
          </a:prstGeom>
          <a:effectLst>
            <a:softEdge rad="50800"/>
          </a:effectLst>
        </p:spPr>
      </p:pic>
      <p:pic>
        <p:nvPicPr>
          <p:cNvPr id="6" name="Picture 5"/>
          <p:cNvPicPr>
            <a:picLocks noChangeAspect="1"/>
          </p:cNvPicPr>
          <p:nvPr/>
        </p:nvPicPr>
        <p:blipFill>
          <a:blip r:embed="rId7"/>
          <a:stretch>
            <a:fillRect/>
          </a:stretch>
        </p:blipFill>
        <p:spPr>
          <a:xfrm rot="21370025">
            <a:off x="6930272" y="2153539"/>
            <a:ext cx="2141828" cy="2222870"/>
          </a:xfrm>
          <a:prstGeom prst="rect">
            <a:avLst/>
          </a:prstGeom>
          <a:effectLst>
            <a:softEdge rad="50800"/>
          </a:effectLst>
        </p:spPr>
      </p:pic>
      <p:pic>
        <p:nvPicPr>
          <p:cNvPr id="7" name="Picture 6"/>
          <p:cNvPicPr>
            <a:picLocks noChangeAspect="1"/>
          </p:cNvPicPr>
          <p:nvPr/>
        </p:nvPicPr>
        <p:blipFill>
          <a:blip r:embed="rId8"/>
          <a:stretch>
            <a:fillRect/>
          </a:stretch>
        </p:blipFill>
        <p:spPr>
          <a:xfrm rot="211555">
            <a:off x="3942873" y="4560350"/>
            <a:ext cx="4696494" cy="2048045"/>
          </a:xfrm>
          <a:prstGeom prst="rect">
            <a:avLst/>
          </a:prstGeom>
          <a:effectLst>
            <a:softEdge rad="50800"/>
          </a:effectLst>
        </p:spPr>
      </p:pic>
      <p:pic>
        <p:nvPicPr>
          <p:cNvPr id="8" name="Picture 7"/>
          <p:cNvPicPr>
            <a:picLocks noChangeAspect="1"/>
          </p:cNvPicPr>
          <p:nvPr/>
        </p:nvPicPr>
        <p:blipFill>
          <a:blip r:embed="rId9"/>
          <a:stretch>
            <a:fillRect/>
          </a:stretch>
        </p:blipFill>
        <p:spPr>
          <a:xfrm rot="21127579">
            <a:off x="2750513" y="2044140"/>
            <a:ext cx="1774995" cy="2290589"/>
          </a:xfrm>
          <a:prstGeom prst="rect">
            <a:avLst/>
          </a:prstGeom>
          <a:effectLst>
            <a:softEdge rad="50800"/>
          </a:effectLst>
        </p:spPr>
      </p:pic>
      <p:pic>
        <p:nvPicPr>
          <p:cNvPr id="9" name="Picture 8"/>
          <p:cNvPicPr>
            <a:picLocks noChangeAspect="1"/>
          </p:cNvPicPr>
          <p:nvPr/>
        </p:nvPicPr>
        <p:blipFill>
          <a:blip r:embed="rId10"/>
          <a:stretch>
            <a:fillRect/>
          </a:stretch>
        </p:blipFill>
        <p:spPr>
          <a:xfrm rot="20638626">
            <a:off x="2313461" y="4376219"/>
            <a:ext cx="1580223" cy="2213376"/>
          </a:xfrm>
          <a:prstGeom prst="rect">
            <a:avLst/>
          </a:prstGeom>
          <a:effectLst>
            <a:softEdge rad="50800"/>
          </a:effectLst>
        </p:spPr>
      </p:pic>
      <p:pic>
        <p:nvPicPr>
          <p:cNvPr id="10" name="Picture 9"/>
          <p:cNvPicPr>
            <a:picLocks noChangeAspect="1"/>
          </p:cNvPicPr>
          <p:nvPr/>
        </p:nvPicPr>
        <p:blipFill>
          <a:blip r:embed="rId11"/>
          <a:stretch>
            <a:fillRect/>
          </a:stretch>
        </p:blipFill>
        <p:spPr>
          <a:xfrm rot="556065">
            <a:off x="5539940" y="2058035"/>
            <a:ext cx="1750040" cy="2488946"/>
          </a:xfrm>
          <a:prstGeom prst="rect">
            <a:avLst/>
          </a:prstGeom>
          <a:effectLst>
            <a:softEdge rad="50800"/>
          </a:effectLst>
        </p:spPr>
      </p:pic>
      <p:pic>
        <p:nvPicPr>
          <p:cNvPr id="11" name="Picture 10"/>
          <p:cNvPicPr>
            <a:picLocks noChangeAspect="1"/>
          </p:cNvPicPr>
          <p:nvPr/>
        </p:nvPicPr>
        <p:blipFill>
          <a:blip r:embed="rId12"/>
          <a:stretch>
            <a:fillRect/>
          </a:stretch>
        </p:blipFill>
        <p:spPr>
          <a:xfrm>
            <a:off x="965631" y="2390880"/>
            <a:ext cx="1828622" cy="1810244"/>
          </a:xfrm>
          <a:prstGeom prst="rect">
            <a:avLst/>
          </a:prstGeom>
          <a:effectLst>
            <a:softEdge rad="50800"/>
          </a:effectLst>
        </p:spPr>
      </p:pic>
    </p:spTree>
    <p:extLst>
      <p:ext uri="{BB962C8B-B14F-4D97-AF65-F5344CB8AC3E}">
        <p14:creationId xmlns:p14="http://schemas.microsoft.com/office/powerpoint/2010/main" val="3281529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275" y="870941"/>
            <a:ext cx="7772400" cy="1362075"/>
          </a:xfrm>
        </p:spPr>
        <p:txBody>
          <a:bodyPr/>
          <a:lstStyle/>
          <a:p>
            <a:pPr algn="l"/>
            <a:r>
              <a:rPr lang="en-US" dirty="0" smtClean="0"/>
              <a:t>Your story?</a:t>
            </a:r>
            <a:endParaRPr lang="en-US" dirty="0"/>
          </a:p>
        </p:txBody>
      </p:sp>
      <p:pic>
        <p:nvPicPr>
          <p:cNvPr id="14" name="Picture 13" descr="j03155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75" y="2987072"/>
            <a:ext cx="4418163" cy="3151623"/>
          </a:xfrm>
          <a:prstGeom prst="rect">
            <a:avLst/>
          </a:prstGeom>
          <a:effectLst>
            <a:softEdge rad="254000"/>
          </a:effectLst>
        </p:spPr>
      </p:pic>
    </p:spTree>
    <p:extLst>
      <p:ext uri="{BB962C8B-B14F-4D97-AF65-F5344CB8AC3E}">
        <p14:creationId xmlns:p14="http://schemas.microsoft.com/office/powerpoint/2010/main" val="20151203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What do you see?</a:t>
            </a:r>
            <a:endParaRPr lang="en-US" dirty="0"/>
          </a:p>
        </p:txBody>
      </p:sp>
      <p:sp>
        <p:nvSpPr>
          <p:cNvPr id="3" name="Content Placeholder 2"/>
          <p:cNvSpPr>
            <a:spLocks noGrp="1"/>
          </p:cNvSpPr>
          <p:nvPr>
            <p:ph idx="1"/>
          </p:nvPr>
        </p:nvSpPr>
        <p:spPr/>
        <p:txBody>
          <a:bodyPr>
            <a:normAutofit/>
          </a:bodyPr>
          <a:lstStyle/>
          <a:p>
            <a:r>
              <a:rPr lang="en-US" dirty="0"/>
              <a:t>1) facts and accurate, reliable </a:t>
            </a:r>
            <a:r>
              <a:rPr lang="en-US" dirty="0" smtClean="0"/>
              <a:t>evidence</a:t>
            </a:r>
          </a:p>
          <a:p>
            <a:pPr marL="0" indent="0">
              <a:buNone/>
            </a:pPr>
            <a:endParaRPr lang="en-CA" dirty="0"/>
          </a:p>
          <a:p>
            <a:r>
              <a:rPr lang="en-US" dirty="0"/>
              <a:t>2) </a:t>
            </a:r>
            <a:r>
              <a:rPr lang="en-US" dirty="0" smtClean="0"/>
              <a:t>now, </a:t>
            </a:r>
            <a:r>
              <a:rPr lang="en-US" dirty="0"/>
              <a:t>it is pretty easy to get your story </a:t>
            </a:r>
            <a:r>
              <a:rPr lang="en-US" dirty="0" smtClean="0"/>
              <a:t>out</a:t>
            </a:r>
            <a:endParaRPr lang="en-CA" dirty="0"/>
          </a:p>
          <a:p>
            <a:endParaRPr lang="en-US" dirty="0" smtClean="0"/>
          </a:p>
          <a:p>
            <a:r>
              <a:rPr lang="en-US" dirty="0" smtClean="0"/>
              <a:t>3) bring attention </a:t>
            </a:r>
            <a:r>
              <a:rPr lang="en-US" sz="3200" dirty="0" smtClean="0"/>
              <a:t>- </a:t>
            </a:r>
            <a:r>
              <a:rPr lang="en-US" dirty="0" smtClean="0"/>
              <a:t>help </a:t>
            </a:r>
            <a:r>
              <a:rPr lang="en-US" dirty="0"/>
              <a:t>your organization sustain </a:t>
            </a:r>
            <a:r>
              <a:rPr lang="en-US" dirty="0" smtClean="0"/>
              <a:t>itself </a:t>
            </a:r>
            <a:r>
              <a:rPr lang="en-US" sz="3200" dirty="0" smtClean="0"/>
              <a:t>-</a:t>
            </a:r>
            <a:r>
              <a:rPr lang="en-US" dirty="0" smtClean="0"/>
              <a:t> grow</a:t>
            </a:r>
            <a:endParaRPr lang="en-CA" dirty="0"/>
          </a:p>
          <a:p>
            <a:pPr marL="0" indent="0">
              <a:buNone/>
            </a:pPr>
            <a:endParaRPr lang="en-US" dirty="0"/>
          </a:p>
        </p:txBody>
      </p:sp>
    </p:spTree>
    <p:extLst>
      <p:ext uri="{BB962C8B-B14F-4D97-AF65-F5344CB8AC3E}">
        <p14:creationId xmlns:p14="http://schemas.microsoft.com/office/powerpoint/2010/main" val="35084484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world of possibilities</a:t>
            </a:r>
            <a:endParaRPr lang="en-US" dirty="0"/>
          </a:p>
        </p:txBody>
      </p:sp>
      <p:sp>
        <p:nvSpPr>
          <p:cNvPr id="3" name="Content Placeholder 2"/>
          <p:cNvSpPr>
            <a:spLocks noGrp="1"/>
          </p:cNvSpPr>
          <p:nvPr>
            <p:ph idx="1"/>
          </p:nvPr>
        </p:nvSpPr>
        <p:spPr/>
        <p:txBody>
          <a:bodyPr>
            <a:normAutofit/>
          </a:bodyPr>
          <a:lstStyle/>
          <a:p>
            <a:pPr lvl="0"/>
            <a:r>
              <a:rPr lang="en-US" dirty="0"/>
              <a:t>interview an </a:t>
            </a:r>
            <a:r>
              <a:rPr lang="en-US" dirty="0" smtClean="0"/>
              <a:t>expert</a:t>
            </a:r>
            <a:endParaRPr lang="en-CA" dirty="0"/>
          </a:p>
          <a:p>
            <a:pPr lvl="0"/>
            <a:r>
              <a:rPr lang="en-US" dirty="0"/>
              <a:t>write an opinion </a:t>
            </a:r>
            <a:r>
              <a:rPr lang="en-US" dirty="0" smtClean="0"/>
              <a:t>piece</a:t>
            </a:r>
            <a:endParaRPr lang="en-CA" dirty="0"/>
          </a:p>
          <a:p>
            <a:pPr lvl="0"/>
            <a:r>
              <a:rPr lang="en-US" dirty="0"/>
              <a:t>self-publish an article on </a:t>
            </a:r>
            <a:r>
              <a:rPr lang="en-US" dirty="0" smtClean="0"/>
              <a:t>LinkedIn</a:t>
            </a:r>
            <a:endParaRPr lang="en-CA" dirty="0"/>
          </a:p>
          <a:p>
            <a:pPr lvl="0"/>
            <a:r>
              <a:rPr lang="en-US" dirty="0"/>
              <a:t>post facts, statistics and/or document through photos on your organization’s social media </a:t>
            </a:r>
            <a:r>
              <a:rPr lang="en-US" dirty="0" smtClean="0"/>
              <a:t>accounts </a:t>
            </a:r>
            <a:endParaRPr lang="en-CA" dirty="0"/>
          </a:p>
          <a:p>
            <a:pPr lvl="0"/>
            <a:r>
              <a:rPr lang="en-US" dirty="0" smtClean="0"/>
              <a:t>create </a:t>
            </a:r>
            <a:r>
              <a:rPr lang="en-US" dirty="0"/>
              <a:t>a </a:t>
            </a:r>
            <a:r>
              <a:rPr lang="en-US" dirty="0" smtClean="0"/>
              <a:t>blog</a:t>
            </a:r>
            <a:endParaRPr lang="en-CA" dirty="0"/>
          </a:p>
          <a:p>
            <a:endParaRPr lang="en-US" dirty="0"/>
          </a:p>
        </p:txBody>
      </p:sp>
    </p:spTree>
    <p:extLst>
      <p:ext uri="{BB962C8B-B14F-4D97-AF65-F5344CB8AC3E}">
        <p14:creationId xmlns:p14="http://schemas.microsoft.com/office/powerpoint/2010/main" val="32747995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Get started!</a:t>
            </a:r>
            <a:endParaRPr lang="en-US" dirty="0"/>
          </a:p>
        </p:txBody>
      </p:sp>
      <p:sp>
        <p:nvSpPr>
          <p:cNvPr id="4" name="Content Placeholder 2"/>
          <p:cNvSpPr>
            <a:spLocks noGrp="1"/>
          </p:cNvSpPr>
          <p:nvPr>
            <p:ph idx="1"/>
          </p:nvPr>
        </p:nvSpPr>
        <p:spPr>
          <a:xfrm>
            <a:off x="2526250" y="1987435"/>
            <a:ext cx="5606175" cy="4056062"/>
          </a:xfrm>
        </p:spPr>
        <p:txBody>
          <a:bodyPr>
            <a:normAutofit lnSpcReduction="10000"/>
          </a:bodyPr>
          <a:lstStyle/>
          <a:p>
            <a:r>
              <a:rPr lang="en-US" dirty="0" smtClean="0"/>
              <a:t>What? Your subject</a:t>
            </a:r>
          </a:p>
          <a:p>
            <a:pPr marL="0" indent="0">
              <a:buNone/>
            </a:pPr>
            <a:endParaRPr lang="en-US" dirty="0" smtClean="0"/>
          </a:p>
          <a:p>
            <a:r>
              <a:rPr lang="en-US" dirty="0" smtClean="0"/>
              <a:t>Why? Your aim</a:t>
            </a:r>
          </a:p>
          <a:p>
            <a:pPr marL="0" indent="0">
              <a:buNone/>
            </a:pPr>
            <a:endParaRPr lang="en-US" dirty="0" smtClean="0"/>
          </a:p>
          <a:p>
            <a:r>
              <a:rPr lang="en-US" dirty="0" smtClean="0"/>
              <a:t>For who? Your audience</a:t>
            </a:r>
          </a:p>
          <a:p>
            <a:pPr marL="0" indent="0">
              <a:buNone/>
            </a:pPr>
            <a:endParaRPr lang="en-US" dirty="0"/>
          </a:p>
          <a:p>
            <a:pPr>
              <a:buFont typeface="Wingdings" charset="2"/>
              <a:buChar char="ü"/>
            </a:pPr>
            <a:r>
              <a:rPr lang="en-US" b="1" dirty="0"/>
              <a:t>Choose your medium</a:t>
            </a:r>
            <a:endParaRPr lang="en-US" b="1" dirty="0" smtClean="0"/>
          </a:p>
        </p:txBody>
      </p:sp>
    </p:spTree>
    <p:extLst>
      <p:ext uri="{BB962C8B-B14F-4D97-AF65-F5344CB8AC3E}">
        <p14:creationId xmlns:p14="http://schemas.microsoft.com/office/powerpoint/2010/main" val="2059239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Experts</a:t>
            </a:r>
            <a:endParaRPr lang="en-US" dirty="0"/>
          </a:p>
        </p:txBody>
      </p:sp>
      <p:pic>
        <p:nvPicPr>
          <p:cNvPr id="10" name="Content Placeholder 9"/>
          <p:cNvPicPr>
            <a:picLocks noGrp="1" noChangeAspect="1"/>
          </p:cNvPicPr>
          <p:nvPr>
            <p:ph idx="1"/>
          </p:nvPr>
        </p:nvPicPr>
        <p:blipFill>
          <a:blip r:embed="rId3"/>
          <a:srcRect t="-227709" b="-227709"/>
          <a:stretch>
            <a:fillRect/>
          </a:stretch>
        </p:blipFill>
        <p:spPr>
          <a:xfrm>
            <a:off x="914400" y="-241812"/>
            <a:ext cx="7313613" cy="4056062"/>
          </a:xfrm>
        </p:spPr>
      </p:pic>
      <p:pic>
        <p:nvPicPr>
          <p:cNvPr id="11" name="Picture 10"/>
          <p:cNvPicPr>
            <a:picLocks noChangeAspect="1"/>
          </p:cNvPicPr>
          <p:nvPr/>
        </p:nvPicPr>
        <p:blipFill>
          <a:blip r:embed="rId4"/>
          <a:stretch>
            <a:fillRect/>
          </a:stretch>
        </p:blipFill>
        <p:spPr>
          <a:xfrm>
            <a:off x="914399" y="2127785"/>
            <a:ext cx="7313613" cy="4466861"/>
          </a:xfrm>
          <a:prstGeom prst="rect">
            <a:avLst/>
          </a:prstGeom>
        </p:spPr>
      </p:pic>
    </p:spTree>
    <p:extLst>
      <p:ext uri="{BB962C8B-B14F-4D97-AF65-F5344CB8AC3E}">
        <p14:creationId xmlns:p14="http://schemas.microsoft.com/office/powerpoint/2010/main" val="6958594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60378"/>
            <a:ext cx="7313613" cy="868362"/>
          </a:xfrm>
        </p:spPr>
        <p:txBody>
          <a:bodyPr/>
          <a:lstStyle/>
          <a:p>
            <a:r>
              <a:rPr lang="en-US" dirty="0" smtClean="0"/>
              <a:t>Visuals</a:t>
            </a:r>
            <a:endParaRPr lang="en-US" dirty="0"/>
          </a:p>
        </p:txBody>
      </p:sp>
      <p:pic>
        <p:nvPicPr>
          <p:cNvPr id="5" name="Content Placeholder 4" descr="Twitter photo story.tiff"/>
          <p:cNvPicPr>
            <a:picLocks noGrp="1" noChangeAspect="1"/>
          </p:cNvPicPr>
          <p:nvPr>
            <p:ph idx="1"/>
          </p:nvPr>
        </p:nvPicPr>
        <p:blipFill>
          <a:blip r:embed="rId3">
            <a:extLst>
              <a:ext uri="{28A0092B-C50C-407E-A947-70E740481C1C}">
                <a14:useLocalDpi xmlns:a14="http://schemas.microsoft.com/office/drawing/2010/main" val="0"/>
              </a:ext>
            </a:extLst>
          </a:blip>
          <a:srcRect l="-45013" r="-45013"/>
          <a:stretch>
            <a:fillRect/>
          </a:stretch>
        </p:blipFill>
        <p:spPr>
          <a:xfrm>
            <a:off x="-1077112" y="1619695"/>
            <a:ext cx="7313613" cy="4643055"/>
          </a:xfrm>
        </p:spPr>
      </p:pic>
      <p:sp>
        <p:nvSpPr>
          <p:cNvPr id="7" name="TextBox 6"/>
          <p:cNvSpPr txBox="1"/>
          <p:nvPr/>
        </p:nvSpPr>
        <p:spPr>
          <a:xfrm>
            <a:off x="721561" y="1184728"/>
            <a:ext cx="1646605" cy="461665"/>
          </a:xfrm>
          <a:prstGeom prst="rect">
            <a:avLst/>
          </a:prstGeom>
          <a:noFill/>
        </p:spPr>
        <p:txBody>
          <a:bodyPr wrap="none" rtlCol="0">
            <a:spAutoFit/>
          </a:bodyPr>
          <a:lstStyle/>
          <a:p>
            <a:r>
              <a:rPr lang="en-US" sz="2400" b="1" dirty="0" smtClean="0"/>
              <a:t>Photo story</a:t>
            </a:r>
            <a:endParaRPr lang="en-US" sz="2400" b="1" dirty="0"/>
          </a:p>
        </p:txBody>
      </p:sp>
      <p:pic>
        <p:nvPicPr>
          <p:cNvPr id="9" name="Picture 8" descr="Chart.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8543" y="1646393"/>
            <a:ext cx="3309604" cy="5022080"/>
          </a:xfrm>
          <a:prstGeom prst="rect">
            <a:avLst/>
          </a:prstGeom>
        </p:spPr>
      </p:pic>
      <p:sp>
        <p:nvSpPr>
          <p:cNvPr id="10" name="TextBox 9"/>
          <p:cNvSpPr txBox="1"/>
          <p:nvPr/>
        </p:nvSpPr>
        <p:spPr>
          <a:xfrm>
            <a:off x="7633714" y="1158030"/>
            <a:ext cx="914433" cy="461665"/>
          </a:xfrm>
          <a:prstGeom prst="rect">
            <a:avLst/>
          </a:prstGeom>
          <a:noFill/>
        </p:spPr>
        <p:txBody>
          <a:bodyPr wrap="none" rtlCol="0">
            <a:spAutoFit/>
          </a:bodyPr>
          <a:lstStyle/>
          <a:p>
            <a:r>
              <a:rPr lang="en-US" sz="2400" b="1" dirty="0"/>
              <a:t>Chart</a:t>
            </a:r>
            <a:endParaRPr lang="en-US" sz="2400" b="1" dirty="0"/>
          </a:p>
        </p:txBody>
      </p:sp>
    </p:spTree>
    <p:extLst>
      <p:ext uri="{BB962C8B-B14F-4D97-AF65-F5344CB8AC3E}">
        <p14:creationId xmlns:p14="http://schemas.microsoft.com/office/powerpoint/2010/main" val="14159753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4236</TotalTime>
  <Words>581</Words>
  <Application>Microsoft Macintosh PowerPoint</Application>
  <PresentationFormat>On-screen Show (4:3)</PresentationFormat>
  <Paragraphs>89</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Inkwell</vt:lpstr>
      <vt:lpstr>Your Organization in the Communication Age: What is Your Story?</vt:lpstr>
      <vt:lpstr>PowerPoint Presentation</vt:lpstr>
      <vt:lpstr>My story…</vt:lpstr>
      <vt:lpstr>Your story?</vt:lpstr>
      <vt:lpstr>What do you see?</vt:lpstr>
      <vt:lpstr>A world of possibilities</vt:lpstr>
      <vt:lpstr>Get started!</vt:lpstr>
      <vt:lpstr>Experts</vt:lpstr>
      <vt:lpstr>Visuals</vt:lpstr>
      <vt:lpstr>Publish</vt:lpstr>
      <vt:lpstr>Some resources </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Organization in the Communication Age: What is Your Story?</dc:title>
  <dc:creator>Marisha Wojciechowska</dc:creator>
  <cp:lastModifiedBy>Marisha Wojciechowska</cp:lastModifiedBy>
  <cp:revision>67</cp:revision>
  <cp:lastPrinted>2017-09-20T02:48:44Z</cp:lastPrinted>
  <dcterms:created xsi:type="dcterms:W3CDTF">2017-09-17T07:06:25Z</dcterms:created>
  <dcterms:modified xsi:type="dcterms:W3CDTF">2017-09-20T05:42:52Z</dcterms:modified>
</cp:coreProperties>
</file>