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82"/>
  </p:notesMasterIdLst>
  <p:handoutMasterIdLst>
    <p:handoutMasterId r:id="rId83"/>
  </p:handoutMasterIdLst>
  <p:sldIdLst>
    <p:sldId id="445" r:id="rId2"/>
    <p:sldId id="446" r:id="rId3"/>
    <p:sldId id="592" r:id="rId4"/>
    <p:sldId id="572" r:id="rId5"/>
    <p:sldId id="608" r:id="rId6"/>
    <p:sldId id="429" r:id="rId7"/>
    <p:sldId id="579" r:id="rId8"/>
    <p:sldId id="526" r:id="rId9"/>
    <p:sldId id="588" r:id="rId10"/>
    <p:sldId id="590" r:id="rId11"/>
    <p:sldId id="609" r:id="rId12"/>
    <p:sldId id="475" r:id="rId13"/>
    <p:sldId id="610" r:id="rId14"/>
    <p:sldId id="600" r:id="rId15"/>
    <p:sldId id="455" r:id="rId16"/>
    <p:sldId id="612" r:id="rId17"/>
    <p:sldId id="587" r:id="rId18"/>
    <p:sldId id="412" r:id="rId19"/>
    <p:sldId id="393" r:id="rId20"/>
    <p:sldId id="553" r:id="rId21"/>
    <p:sldId id="552" r:id="rId22"/>
    <p:sldId id="520" r:id="rId23"/>
    <p:sldId id="411" r:id="rId24"/>
    <p:sldId id="613" r:id="rId25"/>
    <p:sldId id="614" r:id="rId26"/>
    <p:sldId id="605" r:id="rId27"/>
    <p:sldId id="589" r:id="rId28"/>
    <p:sldId id="514" r:id="rId29"/>
    <p:sldId id="551" r:id="rId30"/>
    <p:sldId id="530" r:id="rId31"/>
    <p:sldId id="471" r:id="rId32"/>
    <p:sldId id="580" r:id="rId33"/>
    <p:sldId id="479" r:id="rId34"/>
    <p:sldId id="487" r:id="rId35"/>
    <p:sldId id="584" r:id="rId36"/>
    <p:sldId id="643" r:id="rId37"/>
    <p:sldId id="566" r:id="rId38"/>
    <p:sldId id="258" r:id="rId39"/>
    <p:sldId id="571" r:id="rId40"/>
    <p:sldId id="335" r:id="rId41"/>
    <p:sldId id="485" r:id="rId42"/>
    <p:sldId id="559" r:id="rId43"/>
    <p:sldId id="581" r:id="rId44"/>
    <p:sldId id="606" r:id="rId45"/>
    <p:sldId id="604" r:id="rId46"/>
    <p:sldId id="558" r:id="rId47"/>
    <p:sldId id="585" r:id="rId48"/>
    <p:sldId id="644" r:id="rId49"/>
    <p:sldId id="615" r:id="rId50"/>
    <p:sldId id="599" r:id="rId51"/>
    <p:sldId id="554" r:id="rId52"/>
    <p:sldId id="555" r:id="rId53"/>
    <p:sldId id="586" r:id="rId54"/>
    <p:sldId id="557" r:id="rId55"/>
    <p:sldId id="645" r:id="rId56"/>
    <p:sldId id="560" r:id="rId57"/>
    <p:sldId id="619" r:id="rId58"/>
    <p:sldId id="620" r:id="rId59"/>
    <p:sldId id="621" r:id="rId60"/>
    <p:sldId id="622" r:id="rId61"/>
    <p:sldId id="623" r:id="rId62"/>
    <p:sldId id="624" r:id="rId63"/>
    <p:sldId id="625" r:id="rId64"/>
    <p:sldId id="626" r:id="rId65"/>
    <p:sldId id="627" r:id="rId66"/>
    <p:sldId id="628" r:id="rId67"/>
    <p:sldId id="629" r:id="rId68"/>
    <p:sldId id="630" r:id="rId69"/>
    <p:sldId id="631" r:id="rId70"/>
    <p:sldId id="632" r:id="rId71"/>
    <p:sldId id="633" r:id="rId72"/>
    <p:sldId id="634" r:id="rId73"/>
    <p:sldId id="635" r:id="rId74"/>
    <p:sldId id="636" r:id="rId75"/>
    <p:sldId id="638" r:id="rId76"/>
    <p:sldId id="639" r:id="rId77"/>
    <p:sldId id="640" r:id="rId78"/>
    <p:sldId id="646" r:id="rId79"/>
    <p:sldId id="597" r:id="rId80"/>
    <p:sldId id="642" r:id="rId81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1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30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4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60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5759" algn="l" defTabSz="45715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2910" algn="l" defTabSz="45715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062" algn="l" defTabSz="45715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214" algn="l" defTabSz="457152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D4ED57"/>
    <a:srgbClr val="0000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98940" autoAdjust="0"/>
  </p:normalViewPr>
  <p:slideViewPr>
    <p:cSldViewPr>
      <p:cViewPr varScale="1">
        <p:scale>
          <a:sx n="94" d="100"/>
          <a:sy n="94" d="100"/>
        </p:scale>
        <p:origin x="-3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7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7392"/>
    </p:cViewPr>
  </p:sorterViewPr>
  <p:notesViewPr>
    <p:cSldViewPr>
      <p:cViewPr varScale="1">
        <p:scale>
          <a:sx n="52" d="100"/>
          <a:sy n="52" d="100"/>
        </p:scale>
        <p:origin x="2976" y="96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notesMaster" Target="notesMasters/notesMaster1.xml"/><Relationship Id="rId83" Type="http://schemas.openxmlformats.org/officeDocument/2006/relationships/handoutMaster" Target="handoutMasters/handoutMaster1.xml"/><Relationship Id="rId84" Type="http://schemas.openxmlformats.org/officeDocument/2006/relationships/printerSettings" Target="printerSettings/printerSettings1.bin"/><Relationship Id="rId85" Type="http://schemas.openxmlformats.org/officeDocument/2006/relationships/presProps" Target="presProps.xml"/><Relationship Id="rId86" Type="http://schemas.openxmlformats.org/officeDocument/2006/relationships/viewProps" Target="viewProps.xml"/><Relationship Id="rId87" Type="http://schemas.openxmlformats.org/officeDocument/2006/relationships/theme" Target="theme/theme1.xml"/><Relationship Id="rId8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3EA0A5-76D5-E449-816B-AD6B69410FBE}" type="doc">
      <dgm:prSet loTypeId="urn:microsoft.com/office/officeart/2005/8/layout/cycle4" loCatId="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6B1ADB-B605-DA47-83E7-109C5F9ABD5B}">
      <dgm:prSet phldrT="[Text]"/>
      <dgm:spPr/>
      <dgm:t>
        <a:bodyPr/>
        <a:lstStyle/>
        <a:p>
          <a:r>
            <a:rPr lang="en-US" dirty="0" smtClean="0"/>
            <a:t>1</a:t>
          </a:r>
          <a:r>
            <a:rPr lang="en-US" baseline="30000" dirty="0" smtClean="0"/>
            <a:t>st</a:t>
          </a:r>
          <a:r>
            <a:rPr lang="en-US" dirty="0" smtClean="0"/>
            <a:t> Quarter</a:t>
          </a:r>
          <a:endParaRPr lang="en-US" dirty="0"/>
        </a:p>
      </dgm:t>
    </dgm:pt>
    <dgm:pt modelId="{E868267A-2753-CF49-842B-3B292C9760AB}" type="parTrans" cxnId="{1821542E-4D77-884D-8A80-36BFB7260C58}">
      <dgm:prSet/>
      <dgm:spPr/>
      <dgm:t>
        <a:bodyPr/>
        <a:lstStyle/>
        <a:p>
          <a:endParaRPr lang="en-US"/>
        </a:p>
      </dgm:t>
    </dgm:pt>
    <dgm:pt modelId="{40EA483B-C36A-204F-B619-423DA6A3A4D5}" type="sibTrans" cxnId="{1821542E-4D77-884D-8A80-36BFB7260C58}">
      <dgm:prSet/>
      <dgm:spPr/>
      <dgm:t>
        <a:bodyPr/>
        <a:lstStyle/>
        <a:p>
          <a:endParaRPr lang="en-US"/>
        </a:p>
      </dgm:t>
    </dgm:pt>
    <dgm:pt modelId="{B17EF7A6-A776-E344-AFD2-50CA41664ECC}">
      <dgm:prSet phldrT="[Text]"/>
      <dgm:spPr/>
      <dgm:t>
        <a:bodyPr/>
        <a:lstStyle/>
        <a:p>
          <a:r>
            <a:rPr lang="en-US" dirty="0" smtClean="0"/>
            <a:t> Election of Board</a:t>
          </a:r>
          <a:endParaRPr lang="en-US" dirty="0"/>
        </a:p>
      </dgm:t>
    </dgm:pt>
    <dgm:pt modelId="{136FB3FC-A7DC-B74A-8F97-E37DD9D56CDE}" type="parTrans" cxnId="{9B94A944-1EFF-1B4B-A83E-E93D5B2BFA0F}">
      <dgm:prSet/>
      <dgm:spPr/>
      <dgm:t>
        <a:bodyPr/>
        <a:lstStyle/>
        <a:p>
          <a:endParaRPr lang="en-US"/>
        </a:p>
      </dgm:t>
    </dgm:pt>
    <dgm:pt modelId="{96D636FF-4613-F144-AF8C-B04DADD514E5}" type="sibTrans" cxnId="{9B94A944-1EFF-1B4B-A83E-E93D5B2BFA0F}">
      <dgm:prSet/>
      <dgm:spPr/>
      <dgm:t>
        <a:bodyPr/>
        <a:lstStyle/>
        <a:p>
          <a:endParaRPr lang="en-US"/>
        </a:p>
      </dgm:t>
    </dgm:pt>
    <dgm:pt modelId="{8807724C-0668-0F41-93EA-34C257278483}">
      <dgm:prSet phldrT="[Text]"/>
      <dgm:spPr/>
      <dgm:t>
        <a:bodyPr/>
        <a:lstStyle/>
        <a:p>
          <a:r>
            <a:rPr lang="en-US" dirty="0" smtClean="0"/>
            <a:t>2</a:t>
          </a:r>
          <a:r>
            <a:rPr lang="en-US" baseline="30000" dirty="0" smtClean="0"/>
            <a:t>nd</a:t>
          </a:r>
          <a:r>
            <a:rPr lang="en-US" dirty="0" smtClean="0"/>
            <a:t> Quarter</a:t>
          </a:r>
          <a:endParaRPr lang="en-US" dirty="0"/>
        </a:p>
      </dgm:t>
    </dgm:pt>
    <dgm:pt modelId="{397384C9-8323-8441-B7C5-41C57CC8C53D}" type="parTrans" cxnId="{DBDECA7B-FA4B-C546-8A65-A992C70BC25E}">
      <dgm:prSet/>
      <dgm:spPr/>
      <dgm:t>
        <a:bodyPr/>
        <a:lstStyle/>
        <a:p>
          <a:endParaRPr lang="en-US"/>
        </a:p>
      </dgm:t>
    </dgm:pt>
    <dgm:pt modelId="{240E2525-2D19-034D-BB4D-2CAB7BC096A3}" type="sibTrans" cxnId="{DBDECA7B-FA4B-C546-8A65-A992C70BC25E}">
      <dgm:prSet/>
      <dgm:spPr/>
      <dgm:t>
        <a:bodyPr/>
        <a:lstStyle/>
        <a:p>
          <a:endParaRPr lang="en-US"/>
        </a:p>
      </dgm:t>
    </dgm:pt>
    <dgm:pt modelId="{3D2752A4-AF84-6243-A2BF-0A7256D4067F}">
      <dgm:prSet phldrT="[Text]"/>
      <dgm:spPr/>
      <dgm:t>
        <a:bodyPr/>
        <a:lstStyle/>
        <a:p>
          <a:r>
            <a:rPr lang="en-US" dirty="0" smtClean="0"/>
            <a:t>Induction &amp; Governance Training</a:t>
          </a:r>
          <a:endParaRPr lang="en-US" dirty="0"/>
        </a:p>
      </dgm:t>
    </dgm:pt>
    <dgm:pt modelId="{52CD51D4-BE89-774A-9AF2-E5FAF4736FAB}" type="parTrans" cxnId="{2D413009-70D8-3A42-8851-FBD7943C6817}">
      <dgm:prSet/>
      <dgm:spPr/>
      <dgm:t>
        <a:bodyPr/>
        <a:lstStyle/>
        <a:p>
          <a:endParaRPr lang="en-US"/>
        </a:p>
      </dgm:t>
    </dgm:pt>
    <dgm:pt modelId="{687CF7F6-FC92-0C4E-8691-2F5CE2E46BF0}" type="sibTrans" cxnId="{2D413009-70D8-3A42-8851-FBD7943C6817}">
      <dgm:prSet/>
      <dgm:spPr/>
      <dgm:t>
        <a:bodyPr/>
        <a:lstStyle/>
        <a:p>
          <a:endParaRPr lang="en-US"/>
        </a:p>
      </dgm:t>
    </dgm:pt>
    <dgm:pt modelId="{D70E8468-D3F1-B943-9EDE-E2071E941048}">
      <dgm:prSet phldrT="[Text]"/>
      <dgm:spPr/>
      <dgm:t>
        <a:bodyPr/>
        <a:lstStyle/>
        <a:p>
          <a:r>
            <a:rPr lang="en-US" dirty="0" smtClean="0"/>
            <a:t>3</a:t>
          </a:r>
          <a:r>
            <a:rPr lang="en-US" baseline="30000" dirty="0" smtClean="0"/>
            <a:t>rd</a:t>
          </a:r>
          <a:r>
            <a:rPr lang="en-US" dirty="0" smtClean="0"/>
            <a:t> Quarter</a:t>
          </a:r>
          <a:endParaRPr lang="en-US" dirty="0"/>
        </a:p>
      </dgm:t>
    </dgm:pt>
    <dgm:pt modelId="{CC92BDFD-6E15-2442-9483-8A864D572DB6}" type="parTrans" cxnId="{E8F8B46C-FFEA-704D-BA28-9A943326AF95}">
      <dgm:prSet/>
      <dgm:spPr/>
      <dgm:t>
        <a:bodyPr/>
        <a:lstStyle/>
        <a:p>
          <a:endParaRPr lang="en-US"/>
        </a:p>
      </dgm:t>
    </dgm:pt>
    <dgm:pt modelId="{2BC4AF39-DA18-5F4B-BED6-BF285FA4AADC}" type="sibTrans" cxnId="{E8F8B46C-FFEA-704D-BA28-9A943326AF95}">
      <dgm:prSet/>
      <dgm:spPr/>
      <dgm:t>
        <a:bodyPr/>
        <a:lstStyle/>
        <a:p>
          <a:endParaRPr lang="en-US"/>
        </a:p>
      </dgm:t>
    </dgm:pt>
    <dgm:pt modelId="{E082C450-18C3-9C4D-B6D2-82549860E26B}">
      <dgm:prSet phldrT="[Text]"/>
      <dgm:spPr/>
      <dgm:t>
        <a:bodyPr/>
        <a:lstStyle/>
        <a:p>
          <a:r>
            <a:rPr lang="en-US" dirty="0" smtClean="0"/>
            <a:t>Planning</a:t>
          </a:r>
          <a:endParaRPr lang="en-US" dirty="0"/>
        </a:p>
      </dgm:t>
    </dgm:pt>
    <dgm:pt modelId="{D51502B4-51BD-8743-8D49-5848214093F1}" type="parTrans" cxnId="{D5283CB2-E88F-0040-8EDB-8EA725CB79F6}">
      <dgm:prSet/>
      <dgm:spPr/>
      <dgm:t>
        <a:bodyPr/>
        <a:lstStyle/>
        <a:p>
          <a:endParaRPr lang="en-US"/>
        </a:p>
      </dgm:t>
    </dgm:pt>
    <dgm:pt modelId="{925E5A69-F1CE-F84A-9F81-119B1D2AF421}" type="sibTrans" cxnId="{D5283CB2-E88F-0040-8EDB-8EA725CB79F6}">
      <dgm:prSet/>
      <dgm:spPr/>
      <dgm:t>
        <a:bodyPr/>
        <a:lstStyle/>
        <a:p>
          <a:endParaRPr lang="en-US"/>
        </a:p>
      </dgm:t>
    </dgm:pt>
    <dgm:pt modelId="{D1C07021-E63B-8E4D-B13E-0F344AD41066}">
      <dgm:prSet phldrT="[Text]"/>
      <dgm:spPr/>
      <dgm:t>
        <a:bodyPr/>
        <a:lstStyle/>
        <a:p>
          <a:r>
            <a:rPr lang="en-US" dirty="0" smtClean="0"/>
            <a:t>4</a:t>
          </a:r>
          <a:r>
            <a:rPr lang="en-US" baseline="30000" dirty="0" smtClean="0"/>
            <a:t>th</a:t>
          </a:r>
          <a:r>
            <a:rPr lang="en-US" dirty="0" smtClean="0"/>
            <a:t> Quarter</a:t>
          </a:r>
          <a:endParaRPr lang="en-US" dirty="0"/>
        </a:p>
      </dgm:t>
    </dgm:pt>
    <dgm:pt modelId="{999985F7-55F0-364E-97BB-AA1F00E138F2}" type="parTrans" cxnId="{DF2C869E-84BB-A04A-841D-B555DAC8846C}">
      <dgm:prSet/>
      <dgm:spPr/>
      <dgm:t>
        <a:bodyPr/>
        <a:lstStyle/>
        <a:p>
          <a:endParaRPr lang="en-US"/>
        </a:p>
      </dgm:t>
    </dgm:pt>
    <dgm:pt modelId="{57A5F578-9B2A-654E-BB75-5D223E56F1D7}" type="sibTrans" cxnId="{DF2C869E-84BB-A04A-841D-B555DAC8846C}">
      <dgm:prSet/>
      <dgm:spPr/>
      <dgm:t>
        <a:bodyPr/>
        <a:lstStyle/>
        <a:p>
          <a:endParaRPr lang="en-US"/>
        </a:p>
      </dgm:t>
    </dgm:pt>
    <dgm:pt modelId="{F210C28B-10BB-A942-A827-D306E7925A09}">
      <dgm:prSet phldrT="[Text]"/>
      <dgm:spPr/>
      <dgm:t>
        <a:bodyPr/>
        <a:lstStyle/>
        <a:p>
          <a:r>
            <a:rPr lang="en-US" dirty="0" smtClean="0"/>
            <a:t>Budget</a:t>
          </a:r>
          <a:endParaRPr lang="en-US" dirty="0"/>
        </a:p>
      </dgm:t>
    </dgm:pt>
    <dgm:pt modelId="{23F2294D-D2B2-DB48-8021-AEEDFD8E767C}" type="parTrans" cxnId="{B71288D4-975B-8D43-BB3D-545B193F1950}">
      <dgm:prSet/>
      <dgm:spPr/>
      <dgm:t>
        <a:bodyPr/>
        <a:lstStyle/>
        <a:p>
          <a:endParaRPr lang="en-US"/>
        </a:p>
      </dgm:t>
    </dgm:pt>
    <dgm:pt modelId="{975D643A-DE5D-204F-9CB6-F14A9A836C3D}" type="sibTrans" cxnId="{B71288D4-975B-8D43-BB3D-545B193F1950}">
      <dgm:prSet/>
      <dgm:spPr/>
      <dgm:t>
        <a:bodyPr/>
        <a:lstStyle/>
        <a:p>
          <a:endParaRPr lang="en-US"/>
        </a:p>
      </dgm:t>
    </dgm:pt>
    <dgm:pt modelId="{78AADE2E-2D82-354D-816E-E8EE7C07CD39}" type="pres">
      <dgm:prSet presAssocID="{F13EA0A5-76D5-E449-816B-AD6B69410FB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464BB9-68C1-E541-A8EF-3DAC24234E9D}" type="pres">
      <dgm:prSet presAssocID="{F13EA0A5-76D5-E449-816B-AD6B69410FBE}" presName="children" presStyleCnt="0"/>
      <dgm:spPr/>
    </dgm:pt>
    <dgm:pt modelId="{73826D9D-2A43-AB47-A8EB-576653CE9F12}" type="pres">
      <dgm:prSet presAssocID="{F13EA0A5-76D5-E449-816B-AD6B69410FBE}" presName="child1group" presStyleCnt="0"/>
      <dgm:spPr/>
    </dgm:pt>
    <dgm:pt modelId="{C92A0906-D54B-DF42-BA1B-C1E22797931D}" type="pres">
      <dgm:prSet presAssocID="{F13EA0A5-76D5-E449-816B-AD6B69410FBE}" presName="child1" presStyleLbl="bgAcc1" presStyleIdx="0" presStyleCnt="4"/>
      <dgm:spPr/>
      <dgm:t>
        <a:bodyPr/>
        <a:lstStyle/>
        <a:p>
          <a:endParaRPr lang="en-US"/>
        </a:p>
      </dgm:t>
    </dgm:pt>
    <dgm:pt modelId="{78475469-6F47-FE43-A303-1E70BE34743E}" type="pres">
      <dgm:prSet presAssocID="{F13EA0A5-76D5-E449-816B-AD6B69410FB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225D30-AAF3-D347-9652-45823A4988BA}" type="pres">
      <dgm:prSet presAssocID="{F13EA0A5-76D5-E449-816B-AD6B69410FBE}" presName="child2group" presStyleCnt="0"/>
      <dgm:spPr/>
    </dgm:pt>
    <dgm:pt modelId="{C2FFCD87-7962-E046-A43A-CB7CE2869EC7}" type="pres">
      <dgm:prSet presAssocID="{F13EA0A5-76D5-E449-816B-AD6B69410FBE}" presName="child2" presStyleLbl="bgAcc1" presStyleIdx="1" presStyleCnt="4" custLinFactNeighborX="16731" custLinFactNeighborY="1975"/>
      <dgm:spPr/>
      <dgm:t>
        <a:bodyPr/>
        <a:lstStyle/>
        <a:p>
          <a:endParaRPr lang="en-US"/>
        </a:p>
      </dgm:t>
    </dgm:pt>
    <dgm:pt modelId="{C263D21C-6003-8A4A-B618-3D1C0786B6B5}" type="pres">
      <dgm:prSet presAssocID="{F13EA0A5-76D5-E449-816B-AD6B69410FB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5D052-E080-0644-8DC5-DE30322C5C98}" type="pres">
      <dgm:prSet presAssocID="{F13EA0A5-76D5-E449-816B-AD6B69410FBE}" presName="child3group" presStyleCnt="0"/>
      <dgm:spPr/>
    </dgm:pt>
    <dgm:pt modelId="{16BC7C41-DBB1-5546-8DEF-AD4F6B1B9235}" type="pres">
      <dgm:prSet presAssocID="{F13EA0A5-76D5-E449-816B-AD6B69410FBE}" presName="child3" presStyleLbl="bgAcc1" presStyleIdx="2" presStyleCnt="4" custLinFactNeighborX="13510" custLinFactNeighborY="0"/>
      <dgm:spPr/>
      <dgm:t>
        <a:bodyPr/>
        <a:lstStyle/>
        <a:p>
          <a:endParaRPr lang="en-US"/>
        </a:p>
      </dgm:t>
    </dgm:pt>
    <dgm:pt modelId="{4ADF0B44-92AF-544C-9D9A-2429486D793D}" type="pres">
      <dgm:prSet presAssocID="{F13EA0A5-76D5-E449-816B-AD6B69410FB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77F9C-A959-0D41-B962-0C3776398E19}" type="pres">
      <dgm:prSet presAssocID="{F13EA0A5-76D5-E449-816B-AD6B69410FBE}" presName="child4group" presStyleCnt="0"/>
      <dgm:spPr/>
    </dgm:pt>
    <dgm:pt modelId="{ABCC683A-BBFD-E54D-98C2-256AFCB0B86C}" type="pres">
      <dgm:prSet presAssocID="{F13EA0A5-76D5-E449-816B-AD6B69410FBE}" presName="child4" presStyleLbl="bgAcc1" presStyleIdx="3" presStyleCnt="4"/>
      <dgm:spPr/>
      <dgm:t>
        <a:bodyPr/>
        <a:lstStyle/>
        <a:p>
          <a:endParaRPr lang="en-US"/>
        </a:p>
      </dgm:t>
    </dgm:pt>
    <dgm:pt modelId="{038AC2C7-73DB-1A43-9D6B-C4FA63AB6C14}" type="pres">
      <dgm:prSet presAssocID="{F13EA0A5-76D5-E449-816B-AD6B69410FB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B6FC7-C74B-A54B-A216-B0DDE5FC3995}" type="pres">
      <dgm:prSet presAssocID="{F13EA0A5-76D5-E449-816B-AD6B69410FBE}" presName="childPlaceholder" presStyleCnt="0"/>
      <dgm:spPr/>
    </dgm:pt>
    <dgm:pt modelId="{15DA2C42-1F02-CD4E-A4AF-02916370F91A}" type="pres">
      <dgm:prSet presAssocID="{F13EA0A5-76D5-E449-816B-AD6B69410FBE}" presName="circle" presStyleCnt="0"/>
      <dgm:spPr/>
    </dgm:pt>
    <dgm:pt modelId="{644BA920-52F7-0F4A-8AD3-5ADBF4DAA5A3}" type="pres">
      <dgm:prSet presAssocID="{F13EA0A5-76D5-E449-816B-AD6B69410FB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9C54D-411D-BA46-80D6-DEC10A48601C}" type="pres">
      <dgm:prSet presAssocID="{F13EA0A5-76D5-E449-816B-AD6B69410FB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DB334-E8F6-0F49-83A9-F35373119FAF}" type="pres">
      <dgm:prSet presAssocID="{F13EA0A5-76D5-E449-816B-AD6B69410FB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97E82D-898B-E748-B2A6-3F19FAB28DFD}" type="pres">
      <dgm:prSet presAssocID="{F13EA0A5-76D5-E449-816B-AD6B69410FB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B663F-39FA-1144-A570-AEA1E2DC113D}" type="pres">
      <dgm:prSet presAssocID="{F13EA0A5-76D5-E449-816B-AD6B69410FBE}" presName="quadrantPlaceholder" presStyleCnt="0"/>
      <dgm:spPr/>
    </dgm:pt>
    <dgm:pt modelId="{9CFFB4D0-4DD0-9C42-8887-C97B1006158E}" type="pres">
      <dgm:prSet presAssocID="{F13EA0A5-76D5-E449-816B-AD6B69410FBE}" presName="center1" presStyleLbl="fgShp" presStyleIdx="0" presStyleCnt="2"/>
      <dgm:spPr/>
    </dgm:pt>
    <dgm:pt modelId="{004E1248-1C94-0743-86FB-F8ADD4770AB7}" type="pres">
      <dgm:prSet presAssocID="{F13EA0A5-76D5-E449-816B-AD6B69410FBE}" presName="center2" presStyleLbl="fgShp" presStyleIdx="1" presStyleCnt="2"/>
      <dgm:spPr/>
    </dgm:pt>
  </dgm:ptLst>
  <dgm:cxnLst>
    <dgm:cxn modelId="{CA46A9BF-000E-4635-B120-823FF7656EF7}" type="presOf" srcId="{D70E8468-D3F1-B943-9EDE-E2071E941048}" destId="{DEBDB334-E8F6-0F49-83A9-F35373119FAF}" srcOrd="0" destOrd="0" presId="urn:microsoft.com/office/officeart/2005/8/layout/cycle4"/>
    <dgm:cxn modelId="{76283306-BBF4-4AE1-A7CF-9446D063A426}" type="presOf" srcId="{8807724C-0668-0F41-93EA-34C257278483}" destId="{2949C54D-411D-BA46-80D6-DEC10A48601C}" srcOrd="0" destOrd="0" presId="urn:microsoft.com/office/officeart/2005/8/layout/cycle4"/>
    <dgm:cxn modelId="{8CE385B7-569E-434F-8DED-A2C6B9E3CD05}" type="presOf" srcId="{3D2752A4-AF84-6243-A2BF-0A7256D4067F}" destId="{C2FFCD87-7962-E046-A43A-CB7CE2869EC7}" srcOrd="0" destOrd="0" presId="urn:microsoft.com/office/officeart/2005/8/layout/cycle4"/>
    <dgm:cxn modelId="{9B94A944-1EFF-1B4B-A83E-E93D5B2BFA0F}" srcId="{EC6B1ADB-B605-DA47-83E7-109C5F9ABD5B}" destId="{B17EF7A6-A776-E344-AFD2-50CA41664ECC}" srcOrd="0" destOrd="0" parTransId="{136FB3FC-A7DC-B74A-8F97-E37DD9D56CDE}" sibTransId="{96D636FF-4613-F144-AF8C-B04DADD514E5}"/>
    <dgm:cxn modelId="{638E06C2-0D6D-472C-9F6F-BAFEF906F186}" type="presOf" srcId="{F13EA0A5-76D5-E449-816B-AD6B69410FBE}" destId="{78AADE2E-2D82-354D-816E-E8EE7C07CD39}" srcOrd="0" destOrd="0" presId="urn:microsoft.com/office/officeart/2005/8/layout/cycle4"/>
    <dgm:cxn modelId="{B54FBE46-DB96-412E-B419-B5F89C508022}" type="presOf" srcId="{F210C28B-10BB-A942-A827-D306E7925A09}" destId="{038AC2C7-73DB-1A43-9D6B-C4FA63AB6C14}" srcOrd="1" destOrd="0" presId="urn:microsoft.com/office/officeart/2005/8/layout/cycle4"/>
    <dgm:cxn modelId="{DBDECA7B-FA4B-C546-8A65-A992C70BC25E}" srcId="{F13EA0A5-76D5-E449-816B-AD6B69410FBE}" destId="{8807724C-0668-0F41-93EA-34C257278483}" srcOrd="1" destOrd="0" parTransId="{397384C9-8323-8441-B7C5-41C57CC8C53D}" sibTransId="{240E2525-2D19-034D-BB4D-2CAB7BC096A3}"/>
    <dgm:cxn modelId="{DF2C869E-84BB-A04A-841D-B555DAC8846C}" srcId="{F13EA0A5-76D5-E449-816B-AD6B69410FBE}" destId="{D1C07021-E63B-8E4D-B13E-0F344AD41066}" srcOrd="3" destOrd="0" parTransId="{999985F7-55F0-364E-97BB-AA1F00E138F2}" sibTransId="{57A5F578-9B2A-654E-BB75-5D223E56F1D7}"/>
    <dgm:cxn modelId="{1821542E-4D77-884D-8A80-36BFB7260C58}" srcId="{F13EA0A5-76D5-E449-816B-AD6B69410FBE}" destId="{EC6B1ADB-B605-DA47-83E7-109C5F9ABD5B}" srcOrd="0" destOrd="0" parTransId="{E868267A-2753-CF49-842B-3B292C9760AB}" sibTransId="{40EA483B-C36A-204F-B619-423DA6A3A4D5}"/>
    <dgm:cxn modelId="{E8F8B46C-FFEA-704D-BA28-9A943326AF95}" srcId="{F13EA0A5-76D5-E449-816B-AD6B69410FBE}" destId="{D70E8468-D3F1-B943-9EDE-E2071E941048}" srcOrd="2" destOrd="0" parTransId="{CC92BDFD-6E15-2442-9483-8A864D572DB6}" sibTransId="{2BC4AF39-DA18-5F4B-BED6-BF285FA4AADC}"/>
    <dgm:cxn modelId="{D5283CB2-E88F-0040-8EDB-8EA725CB79F6}" srcId="{D70E8468-D3F1-B943-9EDE-E2071E941048}" destId="{E082C450-18C3-9C4D-B6D2-82549860E26B}" srcOrd="0" destOrd="0" parTransId="{D51502B4-51BD-8743-8D49-5848214093F1}" sibTransId="{925E5A69-F1CE-F84A-9F81-119B1D2AF421}"/>
    <dgm:cxn modelId="{ED091965-409D-4A9E-A498-AE41DA9C1943}" type="presOf" srcId="{3D2752A4-AF84-6243-A2BF-0A7256D4067F}" destId="{C263D21C-6003-8A4A-B618-3D1C0786B6B5}" srcOrd="1" destOrd="0" presId="urn:microsoft.com/office/officeart/2005/8/layout/cycle4"/>
    <dgm:cxn modelId="{B71288D4-975B-8D43-BB3D-545B193F1950}" srcId="{D1C07021-E63B-8E4D-B13E-0F344AD41066}" destId="{F210C28B-10BB-A942-A827-D306E7925A09}" srcOrd="0" destOrd="0" parTransId="{23F2294D-D2B2-DB48-8021-AEEDFD8E767C}" sibTransId="{975D643A-DE5D-204F-9CB6-F14A9A836C3D}"/>
    <dgm:cxn modelId="{C74DC4DD-5B73-4549-98CA-982A486B115D}" type="presOf" srcId="{B17EF7A6-A776-E344-AFD2-50CA41664ECC}" destId="{78475469-6F47-FE43-A303-1E70BE34743E}" srcOrd="1" destOrd="0" presId="urn:microsoft.com/office/officeart/2005/8/layout/cycle4"/>
    <dgm:cxn modelId="{33DEE11B-7973-4BE8-B35C-1165F581329E}" type="presOf" srcId="{F210C28B-10BB-A942-A827-D306E7925A09}" destId="{ABCC683A-BBFD-E54D-98C2-256AFCB0B86C}" srcOrd="0" destOrd="0" presId="urn:microsoft.com/office/officeart/2005/8/layout/cycle4"/>
    <dgm:cxn modelId="{2D413009-70D8-3A42-8851-FBD7943C6817}" srcId="{8807724C-0668-0F41-93EA-34C257278483}" destId="{3D2752A4-AF84-6243-A2BF-0A7256D4067F}" srcOrd="0" destOrd="0" parTransId="{52CD51D4-BE89-774A-9AF2-E5FAF4736FAB}" sibTransId="{687CF7F6-FC92-0C4E-8691-2F5CE2E46BF0}"/>
    <dgm:cxn modelId="{AA57D861-BB41-4DBA-B23A-F989F50EC585}" type="presOf" srcId="{D1C07021-E63B-8E4D-B13E-0F344AD41066}" destId="{8397E82D-898B-E748-B2A6-3F19FAB28DFD}" srcOrd="0" destOrd="0" presId="urn:microsoft.com/office/officeart/2005/8/layout/cycle4"/>
    <dgm:cxn modelId="{46B1E564-24DC-4827-9972-018E17DB8B81}" type="presOf" srcId="{B17EF7A6-A776-E344-AFD2-50CA41664ECC}" destId="{C92A0906-D54B-DF42-BA1B-C1E22797931D}" srcOrd="0" destOrd="0" presId="urn:microsoft.com/office/officeart/2005/8/layout/cycle4"/>
    <dgm:cxn modelId="{016BF81A-E08D-4028-A96C-FBF5EDA9FD29}" type="presOf" srcId="{E082C450-18C3-9C4D-B6D2-82549860E26B}" destId="{16BC7C41-DBB1-5546-8DEF-AD4F6B1B9235}" srcOrd="0" destOrd="0" presId="urn:microsoft.com/office/officeart/2005/8/layout/cycle4"/>
    <dgm:cxn modelId="{F74F49BB-D35A-465B-A1C0-88C8E206BD99}" type="presOf" srcId="{E082C450-18C3-9C4D-B6D2-82549860E26B}" destId="{4ADF0B44-92AF-544C-9D9A-2429486D793D}" srcOrd="1" destOrd="0" presId="urn:microsoft.com/office/officeart/2005/8/layout/cycle4"/>
    <dgm:cxn modelId="{78C5D191-455E-40F9-AFAE-FEC7458B7B20}" type="presOf" srcId="{EC6B1ADB-B605-DA47-83E7-109C5F9ABD5B}" destId="{644BA920-52F7-0F4A-8AD3-5ADBF4DAA5A3}" srcOrd="0" destOrd="0" presId="urn:microsoft.com/office/officeart/2005/8/layout/cycle4"/>
    <dgm:cxn modelId="{6F0C361F-B650-4662-AA2E-AAF4AEB70310}" type="presParOf" srcId="{78AADE2E-2D82-354D-816E-E8EE7C07CD39}" destId="{5E464BB9-68C1-E541-A8EF-3DAC24234E9D}" srcOrd="0" destOrd="0" presId="urn:microsoft.com/office/officeart/2005/8/layout/cycle4"/>
    <dgm:cxn modelId="{542CFB47-E7FE-43DA-B54E-3CD8DA377A2E}" type="presParOf" srcId="{5E464BB9-68C1-E541-A8EF-3DAC24234E9D}" destId="{73826D9D-2A43-AB47-A8EB-576653CE9F12}" srcOrd="0" destOrd="0" presId="urn:microsoft.com/office/officeart/2005/8/layout/cycle4"/>
    <dgm:cxn modelId="{CFFCDA0F-82F8-4E72-938A-949F3067D5B7}" type="presParOf" srcId="{73826D9D-2A43-AB47-A8EB-576653CE9F12}" destId="{C92A0906-D54B-DF42-BA1B-C1E22797931D}" srcOrd="0" destOrd="0" presId="urn:microsoft.com/office/officeart/2005/8/layout/cycle4"/>
    <dgm:cxn modelId="{3B6CCC14-88A1-4365-B385-F0EB2651B6BA}" type="presParOf" srcId="{73826D9D-2A43-AB47-A8EB-576653CE9F12}" destId="{78475469-6F47-FE43-A303-1E70BE34743E}" srcOrd="1" destOrd="0" presId="urn:microsoft.com/office/officeart/2005/8/layout/cycle4"/>
    <dgm:cxn modelId="{AED68EFB-E52A-4FD2-B7B9-55F8EB513B2B}" type="presParOf" srcId="{5E464BB9-68C1-E541-A8EF-3DAC24234E9D}" destId="{21225D30-AAF3-D347-9652-45823A4988BA}" srcOrd="1" destOrd="0" presId="urn:microsoft.com/office/officeart/2005/8/layout/cycle4"/>
    <dgm:cxn modelId="{8956CDB0-2ED4-459B-947F-44771FA0B02C}" type="presParOf" srcId="{21225D30-AAF3-D347-9652-45823A4988BA}" destId="{C2FFCD87-7962-E046-A43A-CB7CE2869EC7}" srcOrd="0" destOrd="0" presId="urn:microsoft.com/office/officeart/2005/8/layout/cycle4"/>
    <dgm:cxn modelId="{E4B98BB9-8B5B-480D-A11C-9E650385F107}" type="presParOf" srcId="{21225D30-AAF3-D347-9652-45823A4988BA}" destId="{C263D21C-6003-8A4A-B618-3D1C0786B6B5}" srcOrd="1" destOrd="0" presId="urn:microsoft.com/office/officeart/2005/8/layout/cycle4"/>
    <dgm:cxn modelId="{CCC7A427-454A-4D0F-8EC0-275137A723DE}" type="presParOf" srcId="{5E464BB9-68C1-E541-A8EF-3DAC24234E9D}" destId="{92B5D052-E080-0644-8DC5-DE30322C5C98}" srcOrd="2" destOrd="0" presId="urn:microsoft.com/office/officeart/2005/8/layout/cycle4"/>
    <dgm:cxn modelId="{EAD0FE43-35F6-45AC-9A33-FE9FB19446C3}" type="presParOf" srcId="{92B5D052-E080-0644-8DC5-DE30322C5C98}" destId="{16BC7C41-DBB1-5546-8DEF-AD4F6B1B9235}" srcOrd="0" destOrd="0" presId="urn:microsoft.com/office/officeart/2005/8/layout/cycle4"/>
    <dgm:cxn modelId="{FFCF0C1A-8079-4525-8370-6286726FB6E8}" type="presParOf" srcId="{92B5D052-E080-0644-8DC5-DE30322C5C98}" destId="{4ADF0B44-92AF-544C-9D9A-2429486D793D}" srcOrd="1" destOrd="0" presId="urn:microsoft.com/office/officeart/2005/8/layout/cycle4"/>
    <dgm:cxn modelId="{8A104019-4333-4AE9-B88B-B903882535D8}" type="presParOf" srcId="{5E464BB9-68C1-E541-A8EF-3DAC24234E9D}" destId="{4AA77F9C-A959-0D41-B962-0C3776398E19}" srcOrd="3" destOrd="0" presId="urn:microsoft.com/office/officeart/2005/8/layout/cycle4"/>
    <dgm:cxn modelId="{1AAD0262-DFA6-469F-825B-CBA5B3271695}" type="presParOf" srcId="{4AA77F9C-A959-0D41-B962-0C3776398E19}" destId="{ABCC683A-BBFD-E54D-98C2-256AFCB0B86C}" srcOrd="0" destOrd="0" presId="urn:microsoft.com/office/officeart/2005/8/layout/cycle4"/>
    <dgm:cxn modelId="{B7E5A057-CFC7-498B-B936-58CF28A8A09C}" type="presParOf" srcId="{4AA77F9C-A959-0D41-B962-0C3776398E19}" destId="{038AC2C7-73DB-1A43-9D6B-C4FA63AB6C14}" srcOrd="1" destOrd="0" presId="urn:microsoft.com/office/officeart/2005/8/layout/cycle4"/>
    <dgm:cxn modelId="{5A6E0F54-09B7-44CC-8048-60B359942114}" type="presParOf" srcId="{5E464BB9-68C1-E541-A8EF-3DAC24234E9D}" destId="{2CFB6FC7-C74B-A54B-A216-B0DDE5FC3995}" srcOrd="4" destOrd="0" presId="urn:microsoft.com/office/officeart/2005/8/layout/cycle4"/>
    <dgm:cxn modelId="{CB70A9CD-E82F-41E7-887A-5889603B719D}" type="presParOf" srcId="{78AADE2E-2D82-354D-816E-E8EE7C07CD39}" destId="{15DA2C42-1F02-CD4E-A4AF-02916370F91A}" srcOrd="1" destOrd="0" presId="urn:microsoft.com/office/officeart/2005/8/layout/cycle4"/>
    <dgm:cxn modelId="{CF9584DC-FCCD-4526-9D64-79F2014E4995}" type="presParOf" srcId="{15DA2C42-1F02-CD4E-A4AF-02916370F91A}" destId="{644BA920-52F7-0F4A-8AD3-5ADBF4DAA5A3}" srcOrd="0" destOrd="0" presId="urn:microsoft.com/office/officeart/2005/8/layout/cycle4"/>
    <dgm:cxn modelId="{6D0799B8-164E-4D4F-A36C-B46D86343742}" type="presParOf" srcId="{15DA2C42-1F02-CD4E-A4AF-02916370F91A}" destId="{2949C54D-411D-BA46-80D6-DEC10A48601C}" srcOrd="1" destOrd="0" presId="urn:microsoft.com/office/officeart/2005/8/layout/cycle4"/>
    <dgm:cxn modelId="{46FF08A4-9C53-4ABD-BA12-23C92B746BC2}" type="presParOf" srcId="{15DA2C42-1F02-CD4E-A4AF-02916370F91A}" destId="{DEBDB334-E8F6-0F49-83A9-F35373119FAF}" srcOrd="2" destOrd="0" presId="urn:microsoft.com/office/officeart/2005/8/layout/cycle4"/>
    <dgm:cxn modelId="{429D0112-A27F-473E-B37A-473EB37BB249}" type="presParOf" srcId="{15DA2C42-1F02-CD4E-A4AF-02916370F91A}" destId="{8397E82D-898B-E748-B2A6-3F19FAB28DFD}" srcOrd="3" destOrd="0" presId="urn:microsoft.com/office/officeart/2005/8/layout/cycle4"/>
    <dgm:cxn modelId="{76EEF4DF-E051-486B-9466-A685A596DA79}" type="presParOf" srcId="{15DA2C42-1F02-CD4E-A4AF-02916370F91A}" destId="{C6BB663F-39FA-1144-A570-AEA1E2DC113D}" srcOrd="4" destOrd="0" presId="urn:microsoft.com/office/officeart/2005/8/layout/cycle4"/>
    <dgm:cxn modelId="{8018B764-ED41-4304-8DF0-6425F342B65F}" type="presParOf" srcId="{78AADE2E-2D82-354D-816E-E8EE7C07CD39}" destId="{9CFFB4D0-4DD0-9C42-8887-C97B1006158E}" srcOrd="2" destOrd="0" presId="urn:microsoft.com/office/officeart/2005/8/layout/cycle4"/>
    <dgm:cxn modelId="{77AF26F8-DAD6-489A-9C9C-7FEB9A494396}" type="presParOf" srcId="{78AADE2E-2D82-354D-816E-E8EE7C07CD39}" destId="{004E1248-1C94-0743-86FB-F8ADD4770AB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B6B0E7-D31C-6A4E-93FB-23B078A91530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B1DF4965-B0A2-C644-B1D7-69DD77EABD5F}">
      <dgm:prSet phldrT="[Text]"/>
      <dgm:spPr/>
      <dgm:t>
        <a:bodyPr/>
        <a:lstStyle/>
        <a:p>
          <a:r>
            <a:rPr lang="en-US" dirty="0" smtClean="0"/>
            <a:t>Members elect Board &amp; Auditors and change Constitution</a:t>
          </a:r>
          <a:endParaRPr lang="en-US" dirty="0"/>
        </a:p>
      </dgm:t>
    </dgm:pt>
    <dgm:pt modelId="{7468DFFD-3166-6F4B-A961-83FCA09E2294}" type="parTrans" cxnId="{82CAB566-C0DA-AB47-BF17-9455A0571607}">
      <dgm:prSet/>
      <dgm:spPr/>
      <dgm:t>
        <a:bodyPr/>
        <a:lstStyle/>
        <a:p>
          <a:endParaRPr lang="en-US"/>
        </a:p>
      </dgm:t>
    </dgm:pt>
    <dgm:pt modelId="{FBADCB84-9DEF-3C41-8446-AD1CC6CA1AB2}" type="sibTrans" cxnId="{82CAB566-C0DA-AB47-BF17-9455A0571607}">
      <dgm:prSet/>
      <dgm:spPr/>
      <dgm:t>
        <a:bodyPr/>
        <a:lstStyle/>
        <a:p>
          <a:endParaRPr lang="en-US" dirty="0"/>
        </a:p>
      </dgm:t>
    </dgm:pt>
    <dgm:pt modelId="{4738F4B4-E258-EB40-AB25-D2F50D32B235}">
      <dgm:prSet phldrT="[Text]"/>
      <dgm:spPr/>
      <dgm:t>
        <a:bodyPr/>
        <a:lstStyle/>
        <a:p>
          <a:r>
            <a:rPr lang="en-US" dirty="0" smtClean="0">
              <a:latin typeface="+mn-lt"/>
            </a:rPr>
            <a:t>Board (and CEO) develop Plan &amp; Budget framework</a:t>
          </a:r>
          <a:endParaRPr lang="en-US" dirty="0">
            <a:latin typeface="+mn-lt"/>
          </a:endParaRPr>
        </a:p>
      </dgm:t>
    </dgm:pt>
    <dgm:pt modelId="{2D6E5E55-A8A3-AF4E-88B1-C28F49C35C22}" type="parTrans" cxnId="{B069E11C-D7BE-D64E-9B46-6402C84EFF03}">
      <dgm:prSet/>
      <dgm:spPr/>
      <dgm:t>
        <a:bodyPr/>
        <a:lstStyle/>
        <a:p>
          <a:endParaRPr lang="en-US"/>
        </a:p>
      </dgm:t>
    </dgm:pt>
    <dgm:pt modelId="{11CF28FE-C468-584D-9F5C-EE9D9606E7FD}" type="sibTrans" cxnId="{B069E11C-D7BE-D64E-9B46-6402C84EFF03}">
      <dgm:prSet/>
      <dgm:spPr/>
      <dgm:t>
        <a:bodyPr/>
        <a:lstStyle/>
        <a:p>
          <a:endParaRPr lang="en-US" dirty="0"/>
        </a:p>
      </dgm:t>
    </dgm:pt>
    <dgm:pt modelId="{BED4CE6E-5984-2644-B3FC-A8B59C0C4750}">
      <dgm:prSet phldrT="[Text]"/>
      <dgm:spPr/>
      <dgm:t>
        <a:bodyPr/>
        <a:lstStyle/>
        <a:p>
          <a:r>
            <a:rPr lang="en-US" dirty="0" smtClean="0"/>
            <a:t>CEO populates Plan &amp; Budgets and gets OK from Board</a:t>
          </a:r>
          <a:endParaRPr lang="en-US" dirty="0"/>
        </a:p>
      </dgm:t>
    </dgm:pt>
    <dgm:pt modelId="{439899CF-EA78-AC41-8052-F2012C73CC13}" type="parTrans" cxnId="{4DD95051-AE0F-614C-B53D-3343FF975A5B}">
      <dgm:prSet/>
      <dgm:spPr/>
      <dgm:t>
        <a:bodyPr/>
        <a:lstStyle/>
        <a:p>
          <a:endParaRPr lang="en-US"/>
        </a:p>
      </dgm:t>
    </dgm:pt>
    <dgm:pt modelId="{8FC81DF2-6CEA-2240-A186-705B4E904E2E}" type="sibTrans" cxnId="{4DD95051-AE0F-614C-B53D-3343FF975A5B}">
      <dgm:prSet/>
      <dgm:spPr/>
      <dgm:t>
        <a:bodyPr/>
        <a:lstStyle/>
        <a:p>
          <a:endParaRPr lang="en-US" dirty="0"/>
        </a:p>
      </dgm:t>
    </dgm:pt>
    <dgm:pt modelId="{3F1D2C34-6044-7C49-845B-7F896ECCB9CD}">
      <dgm:prSet/>
      <dgm:spPr/>
      <dgm:t>
        <a:bodyPr/>
        <a:lstStyle/>
        <a:p>
          <a:r>
            <a:rPr lang="en-US" dirty="0" smtClean="0"/>
            <a:t>Plan &amp; Budget achieved by CEO</a:t>
          </a:r>
          <a:endParaRPr lang="en-US" dirty="0"/>
        </a:p>
      </dgm:t>
    </dgm:pt>
    <dgm:pt modelId="{54DEB23C-9940-BA4D-A90F-97BDD3DFC351}" type="parTrans" cxnId="{220E504D-EA69-CE4F-A6F5-3CB2BD73E275}">
      <dgm:prSet/>
      <dgm:spPr/>
      <dgm:t>
        <a:bodyPr/>
        <a:lstStyle/>
        <a:p>
          <a:endParaRPr lang="en-US"/>
        </a:p>
      </dgm:t>
    </dgm:pt>
    <dgm:pt modelId="{069BD137-04F1-C34E-8295-6D37F2F9FF9A}" type="sibTrans" cxnId="{220E504D-EA69-CE4F-A6F5-3CB2BD73E275}">
      <dgm:prSet/>
      <dgm:spPr/>
      <dgm:t>
        <a:bodyPr/>
        <a:lstStyle/>
        <a:p>
          <a:endParaRPr lang="en-US"/>
        </a:p>
      </dgm:t>
    </dgm:pt>
    <dgm:pt modelId="{D0FD4D3D-0C04-F84C-A7B8-151D46664DFC}" type="pres">
      <dgm:prSet presAssocID="{3FB6B0E7-D31C-6A4E-93FB-23B078A91530}" presName="Name0" presStyleCnt="0">
        <dgm:presLayoutVars>
          <dgm:dir/>
          <dgm:resizeHandles val="exact"/>
        </dgm:presLayoutVars>
      </dgm:prSet>
      <dgm:spPr/>
    </dgm:pt>
    <dgm:pt modelId="{3558DB2A-8175-5541-9B9D-3C2B8259EE3C}" type="pres">
      <dgm:prSet presAssocID="{B1DF4965-B0A2-C644-B1D7-69DD77EABD5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F3F795F-9A3B-F041-A0C3-AFF4A69BA3CE}" type="pres">
      <dgm:prSet presAssocID="{FBADCB84-9DEF-3C41-8446-AD1CC6CA1AB2}" presName="sibTrans" presStyleLbl="sibTrans2D1" presStyleIdx="0" presStyleCnt="3"/>
      <dgm:spPr/>
      <dgm:t>
        <a:bodyPr/>
        <a:lstStyle/>
        <a:p>
          <a:endParaRPr lang="en-AU"/>
        </a:p>
      </dgm:t>
    </dgm:pt>
    <dgm:pt modelId="{CBA535C2-AA84-5743-BE6A-57FA13F0D084}" type="pres">
      <dgm:prSet presAssocID="{FBADCB84-9DEF-3C41-8446-AD1CC6CA1AB2}" presName="connectorText" presStyleLbl="sibTrans2D1" presStyleIdx="0" presStyleCnt="3"/>
      <dgm:spPr/>
      <dgm:t>
        <a:bodyPr/>
        <a:lstStyle/>
        <a:p>
          <a:endParaRPr lang="en-AU"/>
        </a:p>
      </dgm:t>
    </dgm:pt>
    <dgm:pt modelId="{62CA938B-EF0C-F941-BA8C-D55A6CFBE754}" type="pres">
      <dgm:prSet presAssocID="{4738F4B4-E258-EB40-AB25-D2F50D32B23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E800CF-A6AA-984E-BA57-9EFE2B57923C}" type="pres">
      <dgm:prSet presAssocID="{11CF28FE-C468-584D-9F5C-EE9D9606E7FD}" presName="sibTrans" presStyleLbl="sibTrans2D1" presStyleIdx="1" presStyleCnt="3"/>
      <dgm:spPr/>
      <dgm:t>
        <a:bodyPr/>
        <a:lstStyle/>
        <a:p>
          <a:endParaRPr lang="en-AU"/>
        </a:p>
      </dgm:t>
    </dgm:pt>
    <dgm:pt modelId="{07D1DD89-CD58-0441-AE26-1C6316C1BE86}" type="pres">
      <dgm:prSet presAssocID="{11CF28FE-C468-584D-9F5C-EE9D9606E7FD}" presName="connectorText" presStyleLbl="sibTrans2D1" presStyleIdx="1" presStyleCnt="3"/>
      <dgm:spPr/>
      <dgm:t>
        <a:bodyPr/>
        <a:lstStyle/>
        <a:p>
          <a:endParaRPr lang="en-AU"/>
        </a:p>
      </dgm:t>
    </dgm:pt>
    <dgm:pt modelId="{10FA5E79-3D46-6146-848A-06FF071371BD}" type="pres">
      <dgm:prSet presAssocID="{BED4CE6E-5984-2644-B3FC-A8B59C0C475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4ACC0B-C6C8-BC41-91A1-DCA3739BD229}" type="pres">
      <dgm:prSet presAssocID="{8FC81DF2-6CEA-2240-A186-705B4E904E2E}" presName="sibTrans" presStyleLbl="sibTrans2D1" presStyleIdx="2" presStyleCnt="3"/>
      <dgm:spPr/>
      <dgm:t>
        <a:bodyPr/>
        <a:lstStyle/>
        <a:p>
          <a:endParaRPr lang="en-AU"/>
        </a:p>
      </dgm:t>
    </dgm:pt>
    <dgm:pt modelId="{4F6DD6ED-0BF9-4248-A72C-C39EFED6D4C9}" type="pres">
      <dgm:prSet presAssocID="{8FC81DF2-6CEA-2240-A186-705B4E904E2E}" presName="connectorText" presStyleLbl="sibTrans2D1" presStyleIdx="2" presStyleCnt="3"/>
      <dgm:spPr/>
      <dgm:t>
        <a:bodyPr/>
        <a:lstStyle/>
        <a:p>
          <a:endParaRPr lang="en-AU"/>
        </a:p>
      </dgm:t>
    </dgm:pt>
    <dgm:pt modelId="{B72FFDA5-0E9D-8F48-9ACD-AC563584AB66}" type="pres">
      <dgm:prSet presAssocID="{3F1D2C34-6044-7C49-845B-7F896ECCB9C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D95051-AE0F-614C-B53D-3343FF975A5B}" srcId="{3FB6B0E7-D31C-6A4E-93FB-23B078A91530}" destId="{BED4CE6E-5984-2644-B3FC-A8B59C0C4750}" srcOrd="2" destOrd="0" parTransId="{439899CF-EA78-AC41-8052-F2012C73CC13}" sibTransId="{8FC81DF2-6CEA-2240-A186-705B4E904E2E}"/>
    <dgm:cxn modelId="{220E504D-EA69-CE4F-A6F5-3CB2BD73E275}" srcId="{3FB6B0E7-D31C-6A4E-93FB-23B078A91530}" destId="{3F1D2C34-6044-7C49-845B-7F896ECCB9CD}" srcOrd="3" destOrd="0" parTransId="{54DEB23C-9940-BA4D-A90F-97BDD3DFC351}" sibTransId="{069BD137-04F1-C34E-8295-6D37F2F9FF9A}"/>
    <dgm:cxn modelId="{468B7AA5-9C84-432F-949A-4965B9E88587}" type="presOf" srcId="{8FC81DF2-6CEA-2240-A186-705B4E904E2E}" destId="{964ACC0B-C6C8-BC41-91A1-DCA3739BD229}" srcOrd="0" destOrd="0" presId="urn:microsoft.com/office/officeart/2005/8/layout/process1"/>
    <dgm:cxn modelId="{B069E11C-D7BE-D64E-9B46-6402C84EFF03}" srcId="{3FB6B0E7-D31C-6A4E-93FB-23B078A91530}" destId="{4738F4B4-E258-EB40-AB25-D2F50D32B235}" srcOrd="1" destOrd="0" parTransId="{2D6E5E55-A8A3-AF4E-88B1-C28F49C35C22}" sibTransId="{11CF28FE-C468-584D-9F5C-EE9D9606E7FD}"/>
    <dgm:cxn modelId="{FB313A06-8C60-49E3-8D4D-9FC3A49C5FF1}" type="presOf" srcId="{3F1D2C34-6044-7C49-845B-7F896ECCB9CD}" destId="{B72FFDA5-0E9D-8F48-9ACD-AC563584AB66}" srcOrd="0" destOrd="0" presId="urn:microsoft.com/office/officeart/2005/8/layout/process1"/>
    <dgm:cxn modelId="{30EF08EF-6616-435B-A818-9B6373295812}" type="presOf" srcId="{4738F4B4-E258-EB40-AB25-D2F50D32B235}" destId="{62CA938B-EF0C-F941-BA8C-D55A6CFBE754}" srcOrd="0" destOrd="0" presId="urn:microsoft.com/office/officeart/2005/8/layout/process1"/>
    <dgm:cxn modelId="{82CAB566-C0DA-AB47-BF17-9455A0571607}" srcId="{3FB6B0E7-D31C-6A4E-93FB-23B078A91530}" destId="{B1DF4965-B0A2-C644-B1D7-69DD77EABD5F}" srcOrd="0" destOrd="0" parTransId="{7468DFFD-3166-6F4B-A961-83FCA09E2294}" sibTransId="{FBADCB84-9DEF-3C41-8446-AD1CC6CA1AB2}"/>
    <dgm:cxn modelId="{FAC3192F-EEE0-45D0-93C6-87CAC7079C9E}" type="presOf" srcId="{BED4CE6E-5984-2644-B3FC-A8B59C0C4750}" destId="{10FA5E79-3D46-6146-848A-06FF071371BD}" srcOrd="0" destOrd="0" presId="urn:microsoft.com/office/officeart/2005/8/layout/process1"/>
    <dgm:cxn modelId="{1C9D6759-2F1E-4009-A602-1161852A42D9}" type="presOf" srcId="{B1DF4965-B0A2-C644-B1D7-69DD77EABD5F}" destId="{3558DB2A-8175-5541-9B9D-3C2B8259EE3C}" srcOrd="0" destOrd="0" presId="urn:microsoft.com/office/officeart/2005/8/layout/process1"/>
    <dgm:cxn modelId="{8BF1BB7B-8D38-4EB9-8F92-2DF37093B62F}" type="presOf" srcId="{11CF28FE-C468-584D-9F5C-EE9D9606E7FD}" destId="{48E800CF-A6AA-984E-BA57-9EFE2B57923C}" srcOrd="0" destOrd="0" presId="urn:microsoft.com/office/officeart/2005/8/layout/process1"/>
    <dgm:cxn modelId="{85BEDD84-163F-498F-9A7E-55B3A25C5815}" type="presOf" srcId="{FBADCB84-9DEF-3C41-8446-AD1CC6CA1AB2}" destId="{CBA535C2-AA84-5743-BE6A-57FA13F0D084}" srcOrd="1" destOrd="0" presId="urn:microsoft.com/office/officeart/2005/8/layout/process1"/>
    <dgm:cxn modelId="{1E7FC5C9-525F-4655-BFCF-C2676F43EF12}" type="presOf" srcId="{8FC81DF2-6CEA-2240-A186-705B4E904E2E}" destId="{4F6DD6ED-0BF9-4248-A72C-C39EFED6D4C9}" srcOrd="1" destOrd="0" presId="urn:microsoft.com/office/officeart/2005/8/layout/process1"/>
    <dgm:cxn modelId="{907660AE-932A-4701-8EE7-C9714E46631E}" type="presOf" srcId="{3FB6B0E7-D31C-6A4E-93FB-23B078A91530}" destId="{D0FD4D3D-0C04-F84C-A7B8-151D46664DFC}" srcOrd="0" destOrd="0" presId="urn:microsoft.com/office/officeart/2005/8/layout/process1"/>
    <dgm:cxn modelId="{9DAA086E-2166-4923-8F3F-65549E56E9DE}" type="presOf" srcId="{11CF28FE-C468-584D-9F5C-EE9D9606E7FD}" destId="{07D1DD89-CD58-0441-AE26-1C6316C1BE86}" srcOrd="1" destOrd="0" presId="urn:microsoft.com/office/officeart/2005/8/layout/process1"/>
    <dgm:cxn modelId="{5BAD9D54-0597-4806-95EF-FA10D34610AF}" type="presOf" srcId="{FBADCB84-9DEF-3C41-8446-AD1CC6CA1AB2}" destId="{1F3F795F-9A3B-F041-A0C3-AFF4A69BA3CE}" srcOrd="0" destOrd="0" presId="urn:microsoft.com/office/officeart/2005/8/layout/process1"/>
    <dgm:cxn modelId="{310F2DDB-EE5B-444B-9102-9C025A0B58E7}" type="presParOf" srcId="{D0FD4D3D-0C04-F84C-A7B8-151D46664DFC}" destId="{3558DB2A-8175-5541-9B9D-3C2B8259EE3C}" srcOrd="0" destOrd="0" presId="urn:microsoft.com/office/officeart/2005/8/layout/process1"/>
    <dgm:cxn modelId="{C4577751-03DE-4184-AA5E-3D0142D66FA1}" type="presParOf" srcId="{D0FD4D3D-0C04-F84C-A7B8-151D46664DFC}" destId="{1F3F795F-9A3B-F041-A0C3-AFF4A69BA3CE}" srcOrd="1" destOrd="0" presId="urn:microsoft.com/office/officeart/2005/8/layout/process1"/>
    <dgm:cxn modelId="{C0D1948E-B0E0-479C-A893-B699AF86F915}" type="presParOf" srcId="{1F3F795F-9A3B-F041-A0C3-AFF4A69BA3CE}" destId="{CBA535C2-AA84-5743-BE6A-57FA13F0D084}" srcOrd="0" destOrd="0" presId="urn:microsoft.com/office/officeart/2005/8/layout/process1"/>
    <dgm:cxn modelId="{264DEA2E-4DFB-448B-9333-150759395FF7}" type="presParOf" srcId="{D0FD4D3D-0C04-F84C-A7B8-151D46664DFC}" destId="{62CA938B-EF0C-F941-BA8C-D55A6CFBE754}" srcOrd="2" destOrd="0" presId="urn:microsoft.com/office/officeart/2005/8/layout/process1"/>
    <dgm:cxn modelId="{918D9D1A-5C28-4711-972F-73C118BA9FBA}" type="presParOf" srcId="{D0FD4D3D-0C04-F84C-A7B8-151D46664DFC}" destId="{48E800CF-A6AA-984E-BA57-9EFE2B57923C}" srcOrd="3" destOrd="0" presId="urn:microsoft.com/office/officeart/2005/8/layout/process1"/>
    <dgm:cxn modelId="{76BFCDD8-A3DB-4B99-A2AF-9548F360D858}" type="presParOf" srcId="{48E800CF-A6AA-984E-BA57-9EFE2B57923C}" destId="{07D1DD89-CD58-0441-AE26-1C6316C1BE86}" srcOrd="0" destOrd="0" presId="urn:microsoft.com/office/officeart/2005/8/layout/process1"/>
    <dgm:cxn modelId="{E784373F-A00C-403F-BC81-B1B32F3C74FF}" type="presParOf" srcId="{D0FD4D3D-0C04-F84C-A7B8-151D46664DFC}" destId="{10FA5E79-3D46-6146-848A-06FF071371BD}" srcOrd="4" destOrd="0" presId="urn:microsoft.com/office/officeart/2005/8/layout/process1"/>
    <dgm:cxn modelId="{EEF79AD0-89E6-4FD4-A5F3-531712DAD1B0}" type="presParOf" srcId="{D0FD4D3D-0C04-F84C-A7B8-151D46664DFC}" destId="{964ACC0B-C6C8-BC41-91A1-DCA3739BD229}" srcOrd="5" destOrd="0" presId="urn:microsoft.com/office/officeart/2005/8/layout/process1"/>
    <dgm:cxn modelId="{2CCAB0A5-AB09-4DFB-AC66-C9B109745496}" type="presParOf" srcId="{964ACC0B-C6C8-BC41-91A1-DCA3739BD229}" destId="{4F6DD6ED-0BF9-4248-A72C-C39EFED6D4C9}" srcOrd="0" destOrd="0" presId="urn:microsoft.com/office/officeart/2005/8/layout/process1"/>
    <dgm:cxn modelId="{EE5E6323-63B7-4140-A156-3BC260C6B54C}" type="presParOf" srcId="{D0FD4D3D-0C04-F84C-A7B8-151D46664DFC}" destId="{B72FFDA5-0E9D-8F48-9ACD-AC563584AB6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C7C41-DBB1-5546-8DEF-AD4F6B1B9235}">
      <dsp:nvSpPr>
        <dsp:cNvPr id="0" name=""/>
        <dsp:cNvSpPr/>
      </dsp:nvSpPr>
      <dsp:spPr>
        <a:xfrm>
          <a:off x="4912564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Planning</a:t>
          </a:r>
          <a:endParaRPr lang="en-US" sz="1700" kern="1200" dirty="0"/>
        </a:p>
      </dsp:txBody>
      <dsp:txXfrm>
        <a:off x="5588019" y="3337603"/>
        <a:ext cx="1443518" cy="983147"/>
      </dsp:txXfrm>
    </dsp:sp>
    <dsp:sp modelId="{ABCC683A-BBFD-E54D-98C2-256AFCB0B86C}">
      <dsp:nvSpPr>
        <dsp:cNvPr id="0" name=""/>
        <dsp:cNvSpPr/>
      </dsp:nvSpPr>
      <dsp:spPr>
        <a:xfrm>
          <a:off x="1114980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Budget</a:t>
          </a:r>
          <a:endParaRPr lang="en-US" sz="1700" kern="1200" dirty="0"/>
        </a:p>
      </dsp:txBody>
      <dsp:txXfrm>
        <a:off x="1145567" y="3337603"/>
        <a:ext cx="1443518" cy="983147"/>
      </dsp:txXfrm>
    </dsp:sp>
    <dsp:sp modelId="{C2FFCD87-7962-E046-A43A-CB7CE2869EC7}">
      <dsp:nvSpPr>
        <dsp:cNvPr id="0" name=""/>
        <dsp:cNvSpPr/>
      </dsp:nvSpPr>
      <dsp:spPr>
        <a:xfrm>
          <a:off x="4981801" y="2750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Induction &amp; Governance Training</a:t>
          </a:r>
          <a:endParaRPr lang="en-US" sz="1700" kern="1200" dirty="0"/>
        </a:p>
      </dsp:txBody>
      <dsp:txXfrm>
        <a:off x="5657257" y="58087"/>
        <a:ext cx="1443518" cy="983147"/>
      </dsp:txXfrm>
    </dsp:sp>
    <dsp:sp modelId="{C92A0906-D54B-DF42-BA1B-C1E22797931D}">
      <dsp:nvSpPr>
        <dsp:cNvPr id="0" name=""/>
        <dsp:cNvSpPr/>
      </dsp:nvSpPr>
      <dsp:spPr>
        <a:xfrm>
          <a:off x="1114980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 Election of Board</a:t>
          </a:r>
          <a:endParaRPr lang="en-US" sz="1700" kern="1200" dirty="0"/>
        </a:p>
      </dsp:txBody>
      <dsp:txXfrm>
        <a:off x="1145567" y="30587"/>
        <a:ext cx="1443518" cy="983147"/>
      </dsp:txXfrm>
    </dsp:sp>
    <dsp:sp modelId="{644BA920-52F7-0F4A-8AD3-5ADBF4DAA5A3}">
      <dsp:nvSpPr>
        <dsp:cNvPr id="0" name=""/>
        <dsp:cNvSpPr/>
      </dsp:nvSpPr>
      <dsp:spPr>
        <a:xfrm>
          <a:off x="2015707" y="248026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</a:t>
          </a:r>
          <a:r>
            <a:rPr lang="en-US" sz="2400" kern="1200" baseline="30000" dirty="0" smtClean="0"/>
            <a:t>st</a:t>
          </a:r>
          <a:r>
            <a:rPr lang="en-US" sz="2400" kern="1200" dirty="0" smtClean="0"/>
            <a:t> Quarter</a:t>
          </a:r>
          <a:endParaRPr lang="en-US" sz="2400" kern="1200" dirty="0"/>
        </a:p>
      </dsp:txBody>
      <dsp:txXfrm>
        <a:off x="2567556" y="799875"/>
        <a:ext cx="1332280" cy="1332280"/>
      </dsp:txXfrm>
    </dsp:sp>
    <dsp:sp modelId="{2949C54D-411D-BA46-80D6-DEC10A48601C}">
      <dsp:nvSpPr>
        <dsp:cNvPr id="0" name=""/>
        <dsp:cNvSpPr/>
      </dsp:nvSpPr>
      <dsp:spPr>
        <a:xfrm rot="5400000">
          <a:off x="3986863" y="248026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2</a:t>
          </a:r>
          <a:r>
            <a:rPr lang="en-US" sz="2400" kern="1200" baseline="30000" dirty="0" smtClean="0"/>
            <a:t>nd</a:t>
          </a:r>
          <a:r>
            <a:rPr lang="en-US" sz="2400" kern="1200" dirty="0" smtClean="0"/>
            <a:t> Quarter</a:t>
          </a:r>
          <a:endParaRPr lang="en-US" sz="2400" kern="1200" dirty="0"/>
        </a:p>
      </dsp:txBody>
      <dsp:txXfrm rot="-5400000">
        <a:off x="3986863" y="799875"/>
        <a:ext cx="1332280" cy="1332280"/>
      </dsp:txXfrm>
    </dsp:sp>
    <dsp:sp modelId="{DEBDB334-E8F6-0F49-83A9-F35373119FAF}">
      <dsp:nvSpPr>
        <dsp:cNvPr id="0" name=""/>
        <dsp:cNvSpPr/>
      </dsp:nvSpPr>
      <dsp:spPr>
        <a:xfrm rot="10800000">
          <a:off x="3986863" y="2219182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3</a:t>
          </a:r>
          <a:r>
            <a:rPr lang="en-US" sz="2400" kern="1200" baseline="30000" dirty="0" smtClean="0"/>
            <a:t>rd</a:t>
          </a:r>
          <a:r>
            <a:rPr lang="en-US" sz="2400" kern="1200" dirty="0" smtClean="0"/>
            <a:t> Quarter</a:t>
          </a:r>
          <a:endParaRPr lang="en-US" sz="2400" kern="1200" dirty="0"/>
        </a:p>
      </dsp:txBody>
      <dsp:txXfrm rot="10800000">
        <a:off x="3986863" y="2219182"/>
        <a:ext cx="1332280" cy="1332280"/>
      </dsp:txXfrm>
    </dsp:sp>
    <dsp:sp modelId="{8397E82D-898B-E748-B2A6-3F19FAB28DFD}">
      <dsp:nvSpPr>
        <dsp:cNvPr id="0" name=""/>
        <dsp:cNvSpPr/>
      </dsp:nvSpPr>
      <dsp:spPr>
        <a:xfrm rot="16200000">
          <a:off x="2015707" y="2219182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4</a:t>
          </a:r>
          <a:r>
            <a:rPr lang="en-US" sz="2400" kern="1200" baseline="30000" dirty="0" smtClean="0"/>
            <a:t>th</a:t>
          </a:r>
          <a:r>
            <a:rPr lang="en-US" sz="2400" kern="1200" dirty="0" smtClean="0"/>
            <a:t> Quarter</a:t>
          </a:r>
          <a:endParaRPr lang="en-US" sz="2400" kern="1200" dirty="0"/>
        </a:p>
      </dsp:txBody>
      <dsp:txXfrm rot="5400000">
        <a:off x="2567556" y="2219182"/>
        <a:ext cx="1332280" cy="1332280"/>
      </dsp:txXfrm>
    </dsp:sp>
    <dsp:sp modelId="{9CFFB4D0-4DD0-9C42-8887-C97B1006158E}">
      <dsp:nvSpPr>
        <dsp:cNvPr id="0" name=""/>
        <dsp:cNvSpPr/>
      </dsp:nvSpPr>
      <dsp:spPr>
        <a:xfrm>
          <a:off x="3618087" y="1784048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4E1248-1C94-0743-86FB-F8ADD4770AB7}">
      <dsp:nvSpPr>
        <dsp:cNvPr id="0" name=""/>
        <dsp:cNvSpPr/>
      </dsp:nvSpPr>
      <dsp:spPr>
        <a:xfrm rot="10800000">
          <a:off x="3618087" y="2001615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8DB2A-8175-5541-9B9D-3C2B8259EE3C}">
      <dsp:nvSpPr>
        <dsp:cNvPr id="0" name=""/>
        <dsp:cNvSpPr/>
      </dsp:nvSpPr>
      <dsp:spPr>
        <a:xfrm>
          <a:off x="3389" y="1166812"/>
          <a:ext cx="1481773" cy="1730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Members elect Board &amp; Auditors and change Constitution</a:t>
          </a:r>
          <a:endParaRPr lang="en-US" sz="1800" kern="1200" dirty="0"/>
        </a:p>
      </dsp:txBody>
      <dsp:txXfrm>
        <a:off x="46789" y="1210212"/>
        <a:ext cx="1394973" cy="1643575"/>
      </dsp:txXfrm>
    </dsp:sp>
    <dsp:sp modelId="{1F3F795F-9A3B-F041-A0C3-AFF4A69BA3CE}">
      <dsp:nvSpPr>
        <dsp:cNvPr id="0" name=""/>
        <dsp:cNvSpPr/>
      </dsp:nvSpPr>
      <dsp:spPr>
        <a:xfrm>
          <a:off x="1633339" y="1848260"/>
          <a:ext cx="314135" cy="3674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633339" y="1921756"/>
        <a:ext cx="219895" cy="220487"/>
      </dsp:txXfrm>
    </dsp:sp>
    <dsp:sp modelId="{62CA938B-EF0C-F941-BA8C-D55A6CFBE754}">
      <dsp:nvSpPr>
        <dsp:cNvPr id="0" name=""/>
        <dsp:cNvSpPr/>
      </dsp:nvSpPr>
      <dsp:spPr>
        <a:xfrm>
          <a:off x="2077871" y="1166812"/>
          <a:ext cx="1481773" cy="1730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+mn-lt"/>
            </a:rPr>
            <a:t>Board (and CEO) develop Plan &amp; Budget framework</a:t>
          </a:r>
          <a:endParaRPr lang="en-US" sz="1800" kern="1200" dirty="0">
            <a:latin typeface="+mn-lt"/>
          </a:endParaRPr>
        </a:p>
      </dsp:txBody>
      <dsp:txXfrm>
        <a:off x="2121271" y="1210212"/>
        <a:ext cx="1394973" cy="1643575"/>
      </dsp:txXfrm>
    </dsp:sp>
    <dsp:sp modelId="{48E800CF-A6AA-984E-BA57-9EFE2B57923C}">
      <dsp:nvSpPr>
        <dsp:cNvPr id="0" name=""/>
        <dsp:cNvSpPr/>
      </dsp:nvSpPr>
      <dsp:spPr>
        <a:xfrm>
          <a:off x="3707822" y="1848260"/>
          <a:ext cx="314135" cy="3674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707822" y="1921756"/>
        <a:ext cx="219895" cy="220487"/>
      </dsp:txXfrm>
    </dsp:sp>
    <dsp:sp modelId="{10FA5E79-3D46-6146-848A-06FF071371BD}">
      <dsp:nvSpPr>
        <dsp:cNvPr id="0" name=""/>
        <dsp:cNvSpPr/>
      </dsp:nvSpPr>
      <dsp:spPr>
        <a:xfrm>
          <a:off x="4152354" y="1166812"/>
          <a:ext cx="1481773" cy="1730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CEO populates Plan &amp; Budgets and gets OK from Board</a:t>
          </a:r>
          <a:endParaRPr lang="en-US" sz="1800" kern="1200" dirty="0"/>
        </a:p>
      </dsp:txBody>
      <dsp:txXfrm>
        <a:off x="4195754" y="1210212"/>
        <a:ext cx="1394973" cy="1643575"/>
      </dsp:txXfrm>
    </dsp:sp>
    <dsp:sp modelId="{964ACC0B-C6C8-BC41-91A1-DCA3739BD229}">
      <dsp:nvSpPr>
        <dsp:cNvPr id="0" name=""/>
        <dsp:cNvSpPr/>
      </dsp:nvSpPr>
      <dsp:spPr>
        <a:xfrm>
          <a:off x="5782304" y="1848260"/>
          <a:ext cx="314135" cy="3674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5782304" y="1921756"/>
        <a:ext cx="219895" cy="220487"/>
      </dsp:txXfrm>
    </dsp:sp>
    <dsp:sp modelId="{B72FFDA5-0E9D-8F48-9ACD-AC563584AB66}">
      <dsp:nvSpPr>
        <dsp:cNvPr id="0" name=""/>
        <dsp:cNvSpPr/>
      </dsp:nvSpPr>
      <dsp:spPr>
        <a:xfrm>
          <a:off x="6226836" y="1166812"/>
          <a:ext cx="1481773" cy="1730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Plan &amp; Budget achieved by CEO</a:t>
          </a:r>
          <a:endParaRPr lang="en-US" sz="1800" kern="1200" dirty="0"/>
        </a:p>
      </dsp:txBody>
      <dsp:txXfrm>
        <a:off x="6270236" y="1210212"/>
        <a:ext cx="1394973" cy="1643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5651C3-0BF6-B24C-A4AA-45D059D37CD0}" type="datetime1">
              <a:rPr lang="en-AU" smtClean="0"/>
              <a:t>9/09/2015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9AFB36-4862-4D4A-9FC0-4DA87DDD5C59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4540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D9A99629-51F9-2D4A-B791-037DC3AF8A6B}" type="datetime1">
              <a:rPr lang="en-AU" smtClean="0"/>
              <a:t>9/09/2015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7D0CC20-5413-644A-8A0E-977F83496F85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58893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15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30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4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60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575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0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4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0050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72699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32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6563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36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360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38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5647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39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3098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40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5823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44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 Forum 2013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14518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46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 Forum 2013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1451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48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360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52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D425698-41DF-2746-82F0-1C5440D09520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 Forum 2013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75461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96386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53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D425698-41DF-2746-82F0-1C5440D09520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 Forum 2013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976145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54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ECA4173-8977-4D46-83C7-F612BA1E518A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 Forum 2013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47138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55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360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4075" y="744538"/>
            <a:ext cx="4960938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56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257E95B-9C8E-2B40-A220-6A1D21F65A32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 Forum 2013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77236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57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58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60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62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63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64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39205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65</a:t>
            </a:fld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66</a:t>
            </a:fld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67</a:t>
            </a:fld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68</a:t>
            </a:fld>
            <a:endParaRPr lang="en-A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69</a:t>
            </a:fld>
            <a:endParaRPr lang="en-A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78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360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5493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36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360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360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0800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854075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0CC20-5413-644A-8A0E-977F83496F85}" type="slidenum">
              <a:rPr lang="en-AU" smtClean="0"/>
              <a:pPr/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836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A04C-D7CF-4861-95F0-3F5ACF508755}" type="datetimeFigureOut">
              <a:rPr lang="en-US" smtClean="0"/>
              <a:t>9/09/2015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CE9E-1BB0-4048-BDA7-D14B87A3B3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25468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099CD-005E-420D-A1F2-F0E76600F3BB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F0C2-2E7D-E649-BF64-1E86BF84EF1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176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096B-97C0-4082-A547-FCCAD42B2F30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FE992-0610-EA4F-9BD9-96BB10AF526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7073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30" tIns="45715" rIns="91430" bIns="45715"/>
          <a:lstStyle/>
          <a:p>
            <a:fld id="{C4D34DE8-09C4-4669-AFA2-B7943B1E15C5}" type="datetime1">
              <a:rPr lang="en-US" smtClean="0"/>
              <a:t>9/09/2015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49ED2-A658-A64D-9C1E-32C5065241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338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2627785" y="5805265"/>
            <a:ext cx="2857500" cy="357187"/>
          </a:xfrm>
        </p:spPr>
        <p:txBody>
          <a:bodyPr/>
          <a:lstStyle/>
          <a:p>
            <a:pPr lvl="0"/>
            <a:endParaRPr lang="en-AU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/>
            </a:lvl1pPr>
          </a:lstStyle>
          <a:p>
            <a:fld id="{6D734864-44A5-4FD3-BF70-433DD14C99D3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 rot="672325">
            <a:off x="3400395" y="4992176"/>
            <a:ext cx="2224161" cy="23922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E39A011-32C4-6343-9AD5-396E45A1244C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161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30" tIns="45715" rIns="91430" bIns="45715"/>
          <a:lstStyle>
            <a:lvl1pPr>
              <a:defRPr/>
            </a:lvl1pPr>
          </a:lstStyle>
          <a:p>
            <a:fld id="{48A434F9-DC9C-4B06-BD25-A2F8EA98CE09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0A8AC09-E190-1844-B277-EC30559908D9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066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EA85-6A97-4396-BC15-2B996186570D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446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B120-5C91-47F8-ACA8-31348677B3FD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2D36-7492-6F43-BC23-99BC9522586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615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335F-F829-4FAA-8A21-74D9E169F49E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A509A-5F9F-3647-9B1A-25FDD3B45A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095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8773-3F81-40F1-9060-F8BAA83DA42E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DCD05-19C6-DC42-A609-AB70A1597A93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832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0462-349B-4D15-82C6-A137426FD0C2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10137-00CE-3642-A7E9-01071E157E0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979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3A76-E266-4592-B1BD-AEDD48BF0540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EC06-4BFC-7643-8A1C-999630BE35D3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679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E3562-0FF6-4B5D-BE80-889ADED641E0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7A4D-FE0A-D34E-958D-CB030BE3A910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995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B04E-55DF-4D5F-8018-E0EABC92198F}" type="datetime1">
              <a:rPr lang="en-US" smtClean="0"/>
              <a:t>9/09/2015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24CB-D97C-EA4C-B444-D697BC1BF93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616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F38EA-B09F-4C97-9264-D1353869D1EA}" type="datetimeFigureOut">
              <a:rPr lang="en-US" smtClean="0"/>
              <a:t>9/09/2015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CE9E-1BB0-4048-BDA7-D14B87A3B3D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1" y="6021289"/>
            <a:ext cx="1849054" cy="82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00" r:id="rId13"/>
    <p:sldLayoutId id="2147483699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mailto:jpeacock@nfp.net.au" TargetMode="External"/><Relationship Id="rId3" Type="http://schemas.openxmlformats.org/officeDocument/2006/relationships/hyperlink" Target="http://www.associations.net.a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pPr algn="ctr"/>
            <a:r>
              <a:rPr lang="en-AU" sz="3600" b="1" dirty="0" smtClean="0">
                <a:solidFill>
                  <a:srgbClr val="0000FF"/>
                </a:solidFill>
                <a:latin typeface="Calibri"/>
                <a:ea typeface="ＭＳ ゴシック"/>
              </a:rPr>
              <a:t>Why Your Association Needs:</a:t>
            </a:r>
            <a:br>
              <a:rPr lang="en-AU" sz="3600" b="1" dirty="0" smtClean="0">
                <a:solidFill>
                  <a:srgbClr val="0000FF"/>
                </a:solidFill>
                <a:latin typeface="Calibri"/>
                <a:ea typeface="ＭＳ ゴシック"/>
              </a:rPr>
            </a:br>
            <a:r>
              <a:rPr lang="en-AU" sz="3600" b="1" dirty="0" smtClean="0">
                <a:solidFill>
                  <a:srgbClr val="1D9A78"/>
                </a:solidFill>
                <a:latin typeface="Calibri"/>
                <a:ea typeface="ＭＳ ゴシック"/>
              </a:rPr>
              <a:t>(A) Good </a:t>
            </a:r>
            <a:r>
              <a:rPr lang="en-AU" sz="3600" b="1" dirty="0">
                <a:solidFill>
                  <a:srgbClr val="1D9A78"/>
                </a:solidFill>
                <a:latin typeface="Calibri"/>
                <a:ea typeface="ＭＳ ゴシック"/>
              </a:rPr>
              <a:t>Structure, </a:t>
            </a:r>
            <a:r>
              <a:rPr lang="en-AU" sz="3600" b="1" dirty="0" smtClean="0">
                <a:solidFill>
                  <a:srgbClr val="1D9A78"/>
                </a:solidFill>
                <a:latin typeface="Calibri"/>
                <a:ea typeface="ＭＳ ゴシック"/>
              </a:rPr>
              <a:t>(B) Good Governance </a:t>
            </a:r>
            <a:br>
              <a:rPr lang="en-AU" sz="3600" b="1" dirty="0" smtClean="0">
                <a:solidFill>
                  <a:srgbClr val="1D9A78"/>
                </a:solidFill>
                <a:latin typeface="Calibri"/>
                <a:ea typeface="ＭＳ ゴシック"/>
              </a:rPr>
            </a:br>
            <a:r>
              <a:rPr lang="en-AU" sz="3600" b="1" dirty="0" smtClean="0">
                <a:solidFill>
                  <a:srgbClr val="1D9A78"/>
                </a:solidFill>
                <a:latin typeface="Calibri"/>
                <a:ea typeface="ＭＳ ゴシック"/>
              </a:rPr>
              <a:t>and (C) Good Plans &amp; Budgets</a:t>
            </a:r>
            <a:endParaRPr lang="en-AU" sz="2800" b="1" i="0" u="none" strike="noStrike" baseline="0" dirty="0" smtClean="0">
              <a:solidFill>
                <a:srgbClr val="1D9A78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96952"/>
            <a:ext cx="8291264" cy="3129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UIA Round Table – Bangkok –  29 September 2015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i="1" dirty="0" smtClean="0"/>
              <a:t>John Peacock, General Manager, Associations Forum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1600" i="1" dirty="0" smtClean="0"/>
              <a:t>Disclaimer</a:t>
            </a:r>
            <a:r>
              <a:rPr lang="en-US" sz="1600" i="1" dirty="0"/>
              <a:t>: This is practical advice based on </a:t>
            </a:r>
            <a:r>
              <a:rPr lang="en-US" sz="1600" i="1" dirty="0" smtClean="0"/>
              <a:t>our work with </a:t>
            </a:r>
            <a:r>
              <a:rPr lang="en-US" sz="1600" i="1" dirty="0"/>
              <a:t>associations and charities. </a:t>
            </a:r>
            <a:r>
              <a:rPr lang="en-AU" sz="1600" dirty="0"/>
              <a:t>The </a:t>
            </a:r>
            <a:r>
              <a:rPr lang="en-AU" sz="1600" dirty="0" smtClean="0"/>
              <a:t>contents of this presentation do </a:t>
            </a:r>
            <a:r>
              <a:rPr lang="en-AU" sz="1600" dirty="0"/>
              <a:t>not constitute legal advice, are not intended to be a substitute for legal advice and should not </a:t>
            </a:r>
            <a:r>
              <a:rPr lang="en-AU" sz="1600" dirty="0" smtClean="0"/>
              <a:t>be relied </a:t>
            </a:r>
            <a:r>
              <a:rPr lang="en-AU" sz="1600" dirty="0"/>
              <a:t>upon as </a:t>
            </a:r>
            <a:r>
              <a:rPr lang="en-AU" sz="1600" dirty="0" smtClean="0"/>
              <a:t>such. You </a:t>
            </a:r>
            <a:r>
              <a:rPr lang="en-AU" sz="1600" dirty="0"/>
              <a:t>should seek </a:t>
            </a:r>
            <a:r>
              <a:rPr lang="en-AU" sz="1600" dirty="0" smtClean="0"/>
              <a:t>specialist advice </a:t>
            </a:r>
            <a:r>
              <a:rPr lang="en-AU" sz="1600" dirty="0"/>
              <a:t>in relation to any particular matters you or </a:t>
            </a:r>
            <a:r>
              <a:rPr lang="en-AU" sz="1600" dirty="0" smtClean="0"/>
              <a:t>your organisation </a:t>
            </a:r>
            <a:r>
              <a:rPr lang="en-AU" sz="1600" dirty="0"/>
              <a:t>may have</a:t>
            </a:r>
            <a:r>
              <a:rPr lang="en-AU" sz="1600" dirty="0" smtClean="0"/>
              <a:t>.</a:t>
            </a:r>
            <a:endParaRPr lang="en-AU" sz="2400" dirty="0">
              <a:solidFill>
                <a:srgbClr val="000000"/>
              </a:solidFill>
              <a:latin typeface="Calibri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86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2B2BE9"/>
                </a:solidFill>
                <a:latin typeface="+mn-lt"/>
              </a:rPr>
              <a:t>The importance of avoiding personal liability for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8840"/>
            <a:ext cx="8337957" cy="3960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“(</a:t>
            </a:r>
            <a:r>
              <a:rPr lang="en-US" i="1" dirty="0"/>
              <a:t>HK associations) should be under either Companies Ordinance or Societies Ordinance depending on their nature.</a:t>
            </a:r>
          </a:p>
          <a:p>
            <a:pPr marL="0" indent="0">
              <a:buNone/>
            </a:pPr>
            <a:r>
              <a:rPr lang="en-US" i="1" dirty="0"/>
              <a:t>But societies or associations registered under the Societies Ordinance have unincorporated structures that means members of the management committees may incur personal liability.</a:t>
            </a:r>
          </a:p>
          <a:p>
            <a:pPr marL="0" indent="0">
              <a:buNone/>
            </a:pPr>
            <a:r>
              <a:rPr lang="en-US" i="1" dirty="0"/>
              <a:t>For HKMA, we are under the Companies Ordinance as a Company Limited by Guarantee".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/>
              <a:t>Victor Lee, Chief </a:t>
            </a:r>
            <a:r>
              <a:rPr lang="en-US" dirty="0" smtClean="0"/>
              <a:t>Executive,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Hong </a:t>
            </a:r>
            <a:r>
              <a:rPr lang="en-US" dirty="0"/>
              <a:t>Kong Management </a:t>
            </a:r>
            <a:r>
              <a:rPr lang="en-US" dirty="0" smtClean="0"/>
              <a:t>Association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33744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Question 1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8840"/>
            <a:ext cx="8337957" cy="3960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Does the legislation or statute or law ensure that your association is incorporated limiting the personal liability of your Directors / Committee Members / Office Bearers?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47927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Fiduciary duty – common law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1638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000000"/>
                </a:solidFill>
              </a:rPr>
              <a:t>Fiduciary implies trust and confidence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000000"/>
                </a:solidFill>
              </a:rPr>
              <a:t>Must act </a:t>
            </a:r>
            <a:r>
              <a:rPr lang="en-US" sz="3200" dirty="0">
                <a:solidFill>
                  <a:srgbClr val="000000"/>
                </a:solidFill>
              </a:rPr>
              <a:t>honestly, in good faith, and to the best of their ability in the interests of the organisation.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M</a:t>
            </a:r>
            <a:r>
              <a:rPr lang="en-US" sz="3200" dirty="0" smtClean="0">
                <a:solidFill>
                  <a:srgbClr val="000000"/>
                </a:solidFill>
              </a:rPr>
              <a:t>ust </a:t>
            </a:r>
            <a:r>
              <a:rPr lang="en-US" sz="3200" dirty="0">
                <a:solidFill>
                  <a:srgbClr val="000000"/>
                </a:solidFill>
              </a:rPr>
              <a:t>not allow conflicting interests or personal advantage to override the interests of the organisation.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000000"/>
                </a:solidFill>
              </a:rPr>
              <a:t>The organisation must always come </a:t>
            </a:r>
            <a:r>
              <a:rPr lang="en-US" sz="3200" dirty="0" smtClean="0">
                <a:solidFill>
                  <a:srgbClr val="000000"/>
                </a:solidFill>
              </a:rPr>
              <a:t>first</a:t>
            </a:r>
            <a:r>
              <a:rPr lang="en-AU" sz="3200" b="1" dirty="0" smtClean="0"/>
              <a:t> </a:t>
            </a:r>
            <a:endParaRPr lang="en-AU" sz="3200" b="1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604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Fiduciary duty – statute law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1638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t">
              <a:buFont typeface="+mj-lt"/>
              <a:buAutoNum type="arabicPeriod"/>
            </a:pPr>
            <a:r>
              <a:rPr lang="en-US" sz="3200" dirty="0"/>
              <a:t>Fiduciary duty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3200" dirty="0"/>
              <a:t>Reasonable, financial</a:t>
            </a:r>
            <a:r>
              <a:rPr lang="en-US" sz="3200" dirty="0" smtClean="0"/>
              <a:t>, objective</a:t>
            </a:r>
            <a:endParaRPr lang="en-US" sz="3200" dirty="0"/>
          </a:p>
          <a:p>
            <a:pPr marL="514350" indent="-514350" fontAlgn="t">
              <a:buFont typeface="+mj-lt"/>
              <a:buAutoNum type="arabicPeriod"/>
            </a:pPr>
            <a:r>
              <a:rPr lang="en-US" sz="3200" dirty="0"/>
              <a:t>Honest, interests of </a:t>
            </a:r>
            <a:r>
              <a:rPr lang="en-US" sz="3200" dirty="0" err="1"/>
              <a:t>organisation</a:t>
            </a:r>
            <a:r>
              <a:rPr lang="en-US" sz="3200" dirty="0"/>
              <a:t> as a whole, avoid conflicts, independent, positive action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3200" dirty="0"/>
              <a:t>Not to gain personal advantage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3200" dirty="0"/>
              <a:t>Not to misuse information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US" sz="3200" dirty="0"/>
              <a:t>Avoid insolvent trading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03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Conflict of Interest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Fundamental duty to act in best interest of association 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All directors must be able to say decisions made fairly and impartially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Most obvious where there is financial gain for director or family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Indirect financial benefits – giving employment to spouse, awarding grant to friend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Director must declare, Board must have policies on what to do if conflict arises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Have a standing agenda item: </a:t>
            </a:r>
            <a:r>
              <a:rPr lang="en-AU" dirty="0" err="1" smtClean="0"/>
              <a:t>eg</a:t>
            </a:r>
            <a:r>
              <a:rPr lang="en-AU" dirty="0" smtClean="0"/>
              <a:t> conflict register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0499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Typical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requirements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for advantageous taxation status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Mission-driven (not profit driven) Objects in Constitution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Membership (mutuality principle)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distribution to members clause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Winding up -  no distribution to members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Taxation advantages often apply to INCOME tax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Sometimes tax advantages apply to INDIRECT / SALES / V.A.T. / G.S.T.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431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FF0000"/>
                </a:solidFill>
                <a:latin typeface="Calibri" charset="0"/>
              </a:rPr>
              <a:t>Question 2</a:t>
            </a:r>
            <a:endParaRPr lang="en-AU" b="1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638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Does the legislation or statute or law ensure that Directors need to act honestly, </a:t>
            </a:r>
            <a:r>
              <a:rPr lang="en-US" sz="3200" dirty="0" err="1"/>
              <a:t>etc</a:t>
            </a:r>
            <a:r>
              <a:rPr lang="en-US" sz="3200" dirty="0"/>
              <a:t>?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Does </a:t>
            </a:r>
            <a:r>
              <a:rPr lang="en-US" sz="3200" dirty="0"/>
              <a:t>the legislation or statute or law </a:t>
            </a:r>
            <a:r>
              <a:rPr lang="en-US" sz="3200" dirty="0" smtClean="0"/>
              <a:t>ensure that </a:t>
            </a:r>
            <a:r>
              <a:rPr lang="en-US" sz="3200" dirty="0"/>
              <a:t>your association is incorporated </a:t>
            </a:r>
            <a:r>
              <a:rPr lang="en-US" sz="3200" dirty="0" smtClean="0"/>
              <a:t>given appropriate taxation advantages?</a:t>
            </a:r>
            <a:endParaRPr lang="en-US" sz="3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03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</p:spPr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How governance</a:t>
            </a:r>
            <a:r>
              <a:rPr lang="en-AU" b="1" dirty="0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differs from management</a:t>
            </a:r>
            <a:endParaRPr lang="en-GB" b="1" dirty="0">
              <a:solidFill>
                <a:srgbClr val="0000FF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96586"/>
              </p:ext>
            </p:extLst>
          </p:nvPr>
        </p:nvGraphicFramePr>
        <p:xfrm>
          <a:off x="359532" y="1844824"/>
          <a:ext cx="8424936" cy="4157619"/>
        </p:xfrm>
        <a:graphic>
          <a:graphicData uri="http://schemas.openxmlformats.org/drawingml/2006/table">
            <a:tbl>
              <a:tblPr firstRow="1" firstCol="1" bandCol="1">
                <a:tableStyleId>{5C22544A-7EE6-4342-B048-85BDC9FD1C3A}</a:tableStyleId>
              </a:tblPr>
              <a:tblGrid>
                <a:gridCol w="1018456"/>
                <a:gridCol w="2664296"/>
                <a:gridCol w="2489448"/>
                <a:gridCol w="2252736"/>
              </a:tblGrid>
              <a:tr h="4606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BOARD OF DIRECTORS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CEO/MANAGEMENT</a:t>
                      </a:r>
                      <a:endParaRPr lang="en-US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Between</a:t>
                      </a:r>
                      <a:r>
                        <a:rPr lang="en-US" baseline="0" dirty="0" smtClean="0"/>
                        <a:t> 2 and 1,000,000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en-US" baseline="0" dirty="0" smtClean="0"/>
                        <a:t> members (including Chair)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CEO and various staff</a:t>
                      </a:r>
                      <a:endParaRPr lang="en-US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US" dirty="0" smtClean="0"/>
                        <a:t>Why be</a:t>
                      </a:r>
                      <a:r>
                        <a:rPr lang="en-US" baseline="0" dirty="0" smtClean="0"/>
                        <a:t> involved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members only</a:t>
                      </a:r>
                      <a:r>
                        <a:rPr lang="en-US" baseline="0" dirty="0" smtClean="0"/>
                        <a:t> join to receive services = inactive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Actively</a:t>
                      </a:r>
                      <a:r>
                        <a:rPr lang="en-US" baseline="0" dirty="0" smtClean="0"/>
                        <a:t> v</a:t>
                      </a:r>
                      <a:r>
                        <a:rPr lang="en-US" dirty="0" smtClean="0"/>
                        <a:t>olunteer</a:t>
                      </a:r>
                      <a:r>
                        <a:rPr lang="en-US" baseline="0" dirty="0" smtClean="0"/>
                        <a:t> up to 1 day per month (more if Chair)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Paid employee to implement</a:t>
                      </a:r>
                      <a:r>
                        <a:rPr lang="en-US" baseline="0" dirty="0" smtClean="0"/>
                        <a:t> Plan and achieve Budget</a:t>
                      </a:r>
                      <a:endParaRPr lang="en-US" dirty="0"/>
                    </a:p>
                  </a:txBody>
                  <a:tcPr/>
                </a:tc>
              </a:tr>
              <a:tr h="425152"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Clients &amp; stakeholders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Governance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</a:tr>
              <a:tr h="514908">
                <a:tc>
                  <a:txBody>
                    <a:bodyPr/>
                    <a:lstStyle/>
                    <a:p>
                      <a:r>
                        <a:rPr lang="en-US" dirty="0" smtClean="0"/>
                        <a:t>Money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Members pay annual</a:t>
                      </a:r>
                      <a:r>
                        <a:rPr lang="en-US" baseline="0" dirty="0" smtClean="0"/>
                        <a:t> 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Directors</a:t>
                      </a:r>
                      <a:r>
                        <a:rPr lang="en-US" baseline="0" dirty="0" smtClean="0"/>
                        <a:t> usually not paid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CEO and staff are paid</a:t>
                      </a:r>
                      <a:endParaRPr lang="en-US" dirty="0"/>
                    </a:p>
                  </a:txBody>
                  <a:tcPr/>
                </a:tc>
              </a:tr>
              <a:tr h="99726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Account-able?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Members</a:t>
                      </a:r>
                      <a:r>
                        <a:rPr lang="en-US" baseline="0" dirty="0" smtClean="0"/>
                        <a:t> can join if they wish.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Yes. Members vote on</a:t>
                      </a:r>
                      <a:r>
                        <a:rPr lang="en-US" baseline="0" dirty="0" smtClean="0"/>
                        <a:t> who will be on the 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Yes. Board employs</a:t>
                      </a:r>
                      <a:r>
                        <a:rPr lang="en-US" baseline="0" dirty="0" smtClean="0"/>
                        <a:t> CEO and can dismiss CEO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1222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About Constitutions</a:t>
            </a:r>
            <a:endParaRPr lang="en-AU" b="1" i="0" u="none" strike="noStrike" baseline="0" dirty="0" smtClean="0">
              <a:solidFill>
                <a:srgbClr val="0000FF"/>
              </a:solidFill>
              <a:latin typeface="Times New Roman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2800" dirty="0">
                <a:solidFill>
                  <a:srgbClr val="000000"/>
                </a:solidFill>
                <a:ea typeface="ＭＳ ゴシック"/>
              </a:rPr>
              <a:t>Act of Parliaments overrides Constitution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>
                <a:ea typeface="ＭＳ ゴシック"/>
              </a:rPr>
              <a:t>Constitution is your mini-law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>
                <a:solidFill>
                  <a:srgbClr val="000000"/>
                </a:solidFill>
                <a:ea typeface="ＭＳ ゴシック"/>
              </a:rPr>
              <a:t>MEMBERS change the Constitution through a formal process at a GENERAL MEETING – 75% </a:t>
            </a: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majority of votes cast</a:t>
            </a:r>
            <a:endParaRPr lang="en-AU" sz="2800" dirty="0">
              <a:solidFill>
                <a:srgbClr val="000000"/>
              </a:solidFill>
              <a:ea typeface="ＭＳ ゴシック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AU" sz="2800" dirty="0">
                <a:solidFill>
                  <a:srgbClr val="000000"/>
                </a:solidFill>
                <a:ea typeface="ＭＳ ゴシック"/>
              </a:rPr>
              <a:t>Clear and relevant, not ambiguous and operational – e.g. don’t include </a:t>
            </a: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member </a:t>
            </a:r>
            <a:r>
              <a:rPr lang="en-AU" sz="2800" dirty="0">
                <a:solidFill>
                  <a:srgbClr val="000000"/>
                </a:solidFill>
                <a:ea typeface="ＭＳ ゴシック"/>
              </a:rPr>
              <a:t>rates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AU" sz="2800" dirty="0">
                <a:solidFill>
                  <a:srgbClr val="000000"/>
                </a:solidFill>
                <a:ea typeface="ＭＳ ゴシック"/>
              </a:rPr>
              <a:t>Include validation of Taxation status e.g. “mutual”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AU" sz="2800" dirty="0">
                <a:solidFill>
                  <a:srgbClr val="000000"/>
                </a:solidFill>
                <a:ea typeface="ＭＳ ゴシック"/>
              </a:rPr>
              <a:t>Constitutions </a:t>
            </a: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need to be reviewed </a:t>
            </a:r>
            <a:r>
              <a:rPr lang="en-AU" sz="2800" dirty="0">
                <a:solidFill>
                  <a:srgbClr val="000000"/>
                </a:solidFill>
                <a:ea typeface="ＭＳ ゴシック"/>
              </a:rPr>
              <a:t>every </a:t>
            </a: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3 years</a:t>
            </a:r>
            <a:endParaRPr lang="en-AU" sz="2800" dirty="0">
              <a:solidFill>
                <a:srgbClr val="000000"/>
              </a:solidFill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62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Content of Constitutions</a:t>
            </a:r>
            <a:endParaRPr lang="en-AU" b="1" i="0" u="none" strike="noStrike" baseline="0" dirty="0" smtClean="0">
              <a:solidFill>
                <a:srgbClr val="0000FF"/>
              </a:solidFill>
              <a:latin typeface="Times New Roman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0388"/>
            <a:ext cx="8229600" cy="452596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Purpose /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Objects (including mutuality)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marL="457152" indent="-457152"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Members</a:t>
            </a:r>
          </a:p>
          <a:p>
            <a:pPr lvl="1"/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Defining who can be a Member; expulsion of a Member</a:t>
            </a:r>
          </a:p>
          <a:p>
            <a:pPr lvl="1"/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It is OK to be exclusive and particular, but not discriminatory</a:t>
            </a:r>
          </a:p>
          <a:p>
            <a:pPr lvl="1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Member voting rights (or not) </a:t>
            </a: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at a “General Meeting”</a:t>
            </a:r>
          </a:p>
          <a:p>
            <a:pPr marL="0" lvl="1" indent="0">
              <a:buNone/>
            </a:pP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3.     General </a:t>
            </a: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Meetings </a:t>
            </a:r>
            <a:endParaRPr lang="en-AU" sz="2000" dirty="0" smtClean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marL="0" lvl="1" indent="0">
              <a:buNone/>
            </a:pP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4.     Directors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lvl="1"/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Who appoints and how; how to dismiss Directors</a:t>
            </a:r>
          </a:p>
          <a:p>
            <a:pPr lvl="1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Composition, terms, staggering (</a:t>
            </a:r>
            <a:r>
              <a:rPr lang="en-AU" sz="2000" dirty="0" err="1" smtClean="0">
                <a:solidFill>
                  <a:srgbClr val="000000"/>
                </a:solidFill>
                <a:latin typeface="Calibri"/>
                <a:ea typeface="ＭＳ ゴシック"/>
              </a:rPr>
              <a:t>eg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 3 every year x 3 years terms)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lvl="1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Office Bearers positions and Term limits (especially President)</a:t>
            </a:r>
          </a:p>
          <a:p>
            <a:pPr lvl="1"/>
            <a:r>
              <a:rPr lang="en-AU" sz="2000" dirty="0" smtClean="0">
                <a:solidFill>
                  <a:srgbClr val="000000"/>
                </a:solidFill>
                <a:ea typeface="ＭＳ ゴシック"/>
              </a:rPr>
              <a:t>Director voting rights at a “Board Meeting”</a:t>
            </a:r>
            <a:endParaRPr lang="en-AU" sz="2000" dirty="0" smtClean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lvl="1"/>
            <a:r>
              <a:rPr lang="en-AU" sz="2000" dirty="0" smtClean="0">
                <a:ea typeface="ＭＳ ゴシック"/>
              </a:rPr>
              <a:t>Authority </a:t>
            </a:r>
            <a:r>
              <a:rPr lang="en-AU" sz="2000" dirty="0">
                <a:ea typeface="ＭＳ ゴシック"/>
              </a:rPr>
              <a:t>to make appointments </a:t>
            </a:r>
          </a:p>
          <a:p>
            <a:pPr marL="0" indent="0">
              <a:buNone/>
            </a:pP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5.     Procedural matters (including winding up)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53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About Associations Forum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3675"/>
            <a:ext cx="8229600" cy="4525963"/>
          </a:xfrm>
        </p:spPr>
        <p:txBody>
          <a:bodyPr>
            <a:normAutofit lnSpcReduction="10000"/>
          </a:bodyPr>
          <a:lstStyle/>
          <a:p>
            <a:pPr marL="457200" lvl="0" indent="-457200" rtl="0"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Commercial entity assisting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associations in Australasia &amp; Asia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marL="457200" lvl="0" indent="-457200" rtl="0">
              <a:buFont typeface="+mj-lt"/>
              <a:buAutoNum type="arabicPeriod"/>
            </a:pP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500 member organisations: professions, industries, charities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AF National Conference largest association event </a:t>
            </a:r>
            <a:r>
              <a:rPr lang="en-AU" sz="2000" dirty="0" smtClean="0">
                <a:solidFill>
                  <a:srgbClr val="000000"/>
                </a:solidFill>
                <a:ea typeface="ＭＳ ゴシック"/>
              </a:rPr>
              <a:t>in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Southern Hemisphere </a:t>
            </a:r>
          </a:p>
          <a:p>
            <a:pPr marL="457200" lvl="0" indent="-457200" rtl="0">
              <a:buFont typeface="+mj-lt"/>
              <a:buAutoNum type="arabicPeriod"/>
            </a:pP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Services </a:t>
            </a: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similar to an association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Governance and constitution reviews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Policy and advocacy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Free member meetings and events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Networking and international connections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Member advice helpline  </a:t>
            </a: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Journal, Enews, resources 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lvl="1" rtl="0"/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Benchmarking surveys </a:t>
            </a: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e.g.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salaries, Boards, finances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lvl="1" rtl="0"/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Consulting and advice on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boards, governance </a:t>
            </a:r>
            <a:r>
              <a:rPr lang="en-AU" sz="2000" dirty="0">
                <a:solidFill>
                  <a:srgbClr val="000000"/>
                </a:solidFill>
                <a:latin typeface="Calibri"/>
                <a:ea typeface="ＭＳ ゴシック"/>
              </a:rPr>
              <a:t>and </a:t>
            </a:r>
            <a:r>
              <a:rPr lang="en-AU" sz="2000" dirty="0" smtClean="0">
                <a:solidFill>
                  <a:srgbClr val="000000"/>
                </a:solidFill>
                <a:latin typeface="Calibri"/>
                <a:ea typeface="ＭＳ ゴシック"/>
              </a:rPr>
              <a:t>planning</a:t>
            </a:r>
            <a:endParaRPr lang="en-AU" sz="2000" dirty="0">
              <a:solidFill>
                <a:srgbClr val="000000"/>
              </a:solidFill>
              <a:latin typeface="Calibri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036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Members’ responsibilities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AU" sz="2800" dirty="0">
                <a:cs typeface="Times" charset="0"/>
              </a:rPr>
              <a:t>Members must consent to join that association – they cannot be “deemed” to be a member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AU" sz="2800" dirty="0">
                <a:cs typeface="Times" charset="0"/>
              </a:rPr>
              <a:t>On joining, members must confirm they agree to conditions of membership e.g. Constitution and Code of Conduct 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AU" sz="2800" dirty="0">
                <a:cs typeface="Times" charset="0"/>
              </a:rPr>
              <a:t>For CLG, members contract to “guarantee” an amount (usually small eg </a:t>
            </a:r>
            <a:r>
              <a:rPr lang="en-AU" sz="2800" dirty="0" smtClean="0">
                <a:cs typeface="Times" charset="0"/>
              </a:rPr>
              <a:t>$10</a:t>
            </a:r>
            <a:r>
              <a:rPr lang="en-AU" sz="2800" dirty="0">
                <a:cs typeface="Times" charset="0"/>
              </a:rPr>
              <a:t>) in the event of a windup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AU" sz="2800" dirty="0" smtClean="0">
                <a:cs typeface="Times" charset="0"/>
              </a:rPr>
              <a:t>Members cannot </a:t>
            </a:r>
            <a:r>
              <a:rPr lang="en-AU" sz="2800" dirty="0">
                <a:cs typeface="Times" charset="0"/>
              </a:rPr>
              <a:t>be </a:t>
            </a:r>
            <a:r>
              <a:rPr lang="en-AU" sz="2800" dirty="0" smtClean="0">
                <a:cs typeface="Times" charset="0"/>
              </a:rPr>
              <a:t>sued </a:t>
            </a:r>
            <a:r>
              <a:rPr lang="en-AU" sz="2800" dirty="0">
                <a:cs typeface="Times" charset="0"/>
              </a:rPr>
              <a:t>as </a:t>
            </a:r>
            <a:r>
              <a:rPr lang="en-AU" sz="2800" dirty="0" smtClean="0">
                <a:cs typeface="Times" charset="0"/>
              </a:rPr>
              <a:t>members</a:t>
            </a:r>
            <a:endParaRPr lang="en-AU" sz="2800" dirty="0">
              <a:cs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4894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Directors have a duty of care</a:t>
            </a:r>
            <a:br>
              <a:rPr lang="en-US" b="1" dirty="0" smtClean="0">
                <a:solidFill>
                  <a:srgbClr val="0000FF"/>
                </a:solidFill>
                <a:latin typeface="+mn-lt"/>
              </a:rPr>
            </a:br>
            <a:r>
              <a:rPr lang="en-US" b="1" dirty="0" smtClean="0">
                <a:solidFill>
                  <a:srgbClr val="0000FF"/>
                </a:solidFill>
                <a:latin typeface="+mn-lt"/>
              </a:rPr>
              <a:t>but do Members?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152" indent="-457152">
              <a:lnSpc>
                <a:spcPct val="9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AU" sz="2400" b="1" dirty="0">
                <a:cs typeface="Times" charset="0"/>
              </a:rPr>
              <a:t>Directors</a:t>
            </a:r>
            <a:r>
              <a:rPr lang="en-AU" sz="2400" dirty="0">
                <a:cs typeface="Times" charset="0"/>
              </a:rPr>
              <a:t> have fiduciary and statutory duties - they must act in the interests of the association as a whole</a:t>
            </a:r>
          </a:p>
          <a:p>
            <a:pPr marL="457152" lvl="1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AU" sz="2400" b="1" i="1" dirty="0">
                <a:solidFill>
                  <a:srgbClr val="0000FF"/>
                </a:solidFill>
                <a:cs typeface="Times" charset="0"/>
              </a:rPr>
              <a:t>Members </a:t>
            </a:r>
            <a:r>
              <a:rPr lang="en-AU" sz="2400" i="1" dirty="0">
                <a:solidFill>
                  <a:srgbClr val="0000FF"/>
                </a:solidFill>
                <a:cs typeface="Times" charset="0"/>
              </a:rPr>
              <a:t>have no fiduciary or statutory duties and can act in their own interest, subject to the Objects</a:t>
            </a:r>
            <a:endParaRPr lang="en-AU" sz="2400" dirty="0">
              <a:solidFill>
                <a:srgbClr val="0000FF"/>
              </a:solidFill>
              <a:cs typeface="Times" charset="0"/>
            </a:endParaRPr>
          </a:p>
          <a:p>
            <a:pPr marL="457152" indent="-457152">
              <a:lnSpc>
                <a:spcPct val="9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AU" sz="2400" b="1" dirty="0">
                <a:cs typeface="Times" charset="0"/>
              </a:rPr>
              <a:t>Directors</a:t>
            </a:r>
            <a:r>
              <a:rPr lang="en-AU" sz="2400" dirty="0">
                <a:cs typeface="Times" charset="0"/>
              </a:rPr>
              <a:t> must manage conflicts of interest</a:t>
            </a:r>
          </a:p>
          <a:p>
            <a:pPr marL="457152" lvl="1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AU" sz="2400" b="1" i="1" dirty="0">
                <a:solidFill>
                  <a:srgbClr val="0000FF"/>
                </a:solidFill>
                <a:cs typeface="Times" charset="0"/>
              </a:rPr>
              <a:t>Members</a:t>
            </a:r>
            <a:r>
              <a:rPr lang="en-AU" sz="2400" i="1" dirty="0">
                <a:solidFill>
                  <a:srgbClr val="0000FF"/>
                </a:solidFill>
                <a:cs typeface="Times" charset="0"/>
              </a:rPr>
              <a:t> do not have conflicts of interest as they owe no fiduciary duty</a:t>
            </a:r>
          </a:p>
          <a:p>
            <a:pPr marL="457152" indent="-457152">
              <a:lnSpc>
                <a:spcPct val="9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AU" sz="2400" b="1" dirty="0">
                <a:cs typeface="Times" charset="0"/>
              </a:rPr>
              <a:t>Directors</a:t>
            </a:r>
            <a:r>
              <a:rPr lang="en-AU" sz="2400" dirty="0">
                <a:cs typeface="Times" charset="0"/>
              </a:rPr>
              <a:t> must meet regularly at Board Meetings to perform the governance function and make decisions</a:t>
            </a:r>
          </a:p>
          <a:p>
            <a:pPr marL="457152" lvl="1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AU" sz="2400" b="1" i="1" dirty="0">
                <a:solidFill>
                  <a:srgbClr val="0000FF"/>
                </a:solidFill>
                <a:cs typeface="Times" charset="0"/>
              </a:rPr>
              <a:t>Members</a:t>
            </a:r>
            <a:r>
              <a:rPr lang="en-AU" sz="2400" i="1" dirty="0">
                <a:solidFill>
                  <a:srgbClr val="0000FF"/>
                </a:solidFill>
                <a:cs typeface="Times" charset="0"/>
              </a:rPr>
              <a:t> may choose to attend and vote at a General Meeting or not</a:t>
            </a:r>
            <a:endParaRPr lang="en-AU" sz="2400" dirty="0">
              <a:solidFill>
                <a:srgbClr val="0000FF"/>
              </a:solidFill>
              <a:cs typeface="Time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8677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+mn-lt"/>
                <a:ea typeface="ＭＳ ゴシック"/>
              </a:rPr>
              <a:t>Moving from </a:t>
            </a:r>
            <a:r>
              <a:rPr lang="en-AU" b="1" dirty="0" smtClean="0">
                <a:solidFill>
                  <a:srgbClr val="0000FF"/>
                </a:solidFill>
                <a:latin typeface="+mn-lt"/>
                <a:ea typeface="ＭＳ ゴシック"/>
              </a:rPr>
              <a:t>‘management’ </a:t>
            </a:r>
            <a:r>
              <a:rPr lang="en-AU" b="1" dirty="0">
                <a:solidFill>
                  <a:srgbClr val="0000FF"/>
                </a:solidFill>
                <a:latin typeface="+mn-lt"/>
                <a:ea typeface="ＭＳ ゴシック"/>
              </a:rPr>
              <a:t>to </a:t>
            </a:r>
            <a:r>
              <a:rPr lang="en-AU" b="1" dirty="0" smtClean="0">
                <a:solidFill>
                  <a:srgbClr val="0000FF"/>
                </a:solidFill>
                <a:latin typeface="+mn-lt"/>
                <a:ea typeface="ＭＳ ゴシック"/>
              </a:rPr>
              <a:t>‘governance’</a:t>
            </a:r>
            <a:r>
              <a:rPr lang="en-AU" dirty="0">
                <a:latin typeface="Calibri" charset="0"/>
              </a:rPr>
              <a:t>	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When sufficient and regular income, staff should be employed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Paying for administration is the first, easier step </a:t>
            </a:r>
            <a:r>
              <a:rPr lang="en-AU" sz="2400" dirty="0" smtClean="0">
                <a:ea typeface="ＭＳ ゴシック"/>
              </a:rPr>
              <a:t>which needs </a:t>
            </a:r>
            <a:r>
              <a:rPr lang="en-AU" sz="2400" dirty="0">
                <a:ea typeface="ＭＳ ゴシック"/>
              </a:rPr>
              <a:t>to be managed by the Board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Hiring an association professional e.g. CEO who will manage is a harder step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When management level staff are employed, the Board culture has to change from management to governance 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ea typeface="ＭＳ ゴシック"/>
              </a:rPr>
              <a:t>Directors need avoid overwork and burnout – their role is oversight and not to do everything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>
                <a:ea typeface="ＭＳ ゴシック"/>
              </a:rPr>
              <a:t>Associations must </a:t>
            </a:r>
            <a:r>
              <a:rPr lang="en-AU" sz="2400" dirty="0">
                <a:ea typeface="ＭＳ ゴシック"/>
              </a:rPr>
              <a:t>have </a:t>
            </a:r>
            <a:r>
              <a:rPr lang="en-AU" sz="2400" dirty="0" smtClean="0">
                <a:ea typeface="ＭＳ ゴシック"/>
              </a:rPr>
              <a:t>association and governance training </a:t>
            </a:r>
            <a:endParaRPr lang="en-AU" sz="2400" dirty="0">
              <a:ea typeface="ＭＳ ゴシック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874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+mn-lt"/>
              </a:rPr>
              <a:t>Board Meetings (for Directors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) cf.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General Meetings (for Members)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152" indent="-457152">
              <a:lnSpc>
                <a:spcPct val="9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AU" sz="2400" dirty="0">
                <a:cs typeface="Times" charset="0"/>
              </a:rPr>
              <a:t>Board Meetings can happen frequently and at short (but reasonable) notice according to needs</a:t>
            </a:r>
          </a:p>
          <a:p>
            <a:pPr marL="457152" lvl="1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AU" sz="2400" i="1" dirty="0">
                <a:solidFill>
                  <a:srgbClr val="0000FF"/>
                </a:solidFill>
                <a:cs typeface="Times" charset="0"/>
              </a:rPr>
              <a:t>General Meetings require 21 days notice or &gt; per constitution</a:t>
            </a:r>
          </a:p>
          <a:p>
            <a:pPr marL="514296" indent="-457152">
              <a:lnSpc>
                <a:spcPct val="9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AU" sz="2400" dirty="0">
                <a:cs typeface="Times" charset="0"/>
              </a:rPr>
              <a:t>Subject to previous advice, any subject can be raised and decided on-the-spot at a Board Meeting</a:t>
            </a:r>
          </a:p>
          <a:p>
            <a:pPr marL="457152" lvl="1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AU" sz="2400" i="1" dirty="0">
                <a:solidFill>
                  <a:srgbClr val="0000FF"/>
                </a:solidFill>
                <a:cs typeface="Times" charset="0"/>
              </a:rPr>
              <a:t>General Meetings require prior documentation stating matters to be covered and no matters to come from the floor</a:t>
            </a:r>
            <a:endParaRPr lang="en-AU" sz="2400" dirty="0">
              <a:solidFill>
                <a:srgbClr val="0000FF"/>
              </a:solidFill>
              <a:cs typeface="Times" charset="0"/>
            </a:endParaRPr>
          </a:p>
          <a:p>
            <a:pPr marL="457152" indent="-457152">
              <a:lnSpc>
                <a:spcPct val="9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AU" sz="2400" dirty="0">
                <a:cs typeface="Times" charset="0"/>
              </a:rPr>
              <a:t>Directors should not be able to give proxies to another Director - and Alternate Directors are not recommended</a:t>
            </a:r>
          </a:p>
          <a:p>
            <a:pPr marL="457152" lvl="1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AU" sz="2400" i="1" dirty="0">
                <a:solidFill>
                  <a:srgbClr val="0000FF"/>
                </a:solidFill>
                <a:cs typeface="Times" charset="0"/>
              </a:rPr>
              <a:t>Members should be able to vote in person or by proxy at General Meetings</a:t>
            </a:r>
          </a:p>
          <a:p>
            <a:pPr marL="57144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n-AU" sz="2400" dirty="0" smtClean="0">
                <a:cs typeface="Times" charset="0"/>
              </a:rPr>
              <a:t>General </a:t>
            </a:r>
            <a:r>
              <a:rPr lang="en-AU" sz="2400" dirty="0">
                <a:cs typeface="Times" charset="0"/>
              </a:rPr>
              <a:t>Meetings have more process than Board </a:t>
            </a:r>
            <a:r>
              <a:rPr lang="en-AU" sz="2400" dirty="0" smtClean="0">
                <a:cs typeface="Times" charset="0"/>
              </a:rPr>
              <a:t>meetings</a:t>
            </a:r>
            <a:endParaRPr lang="en-AU" sz="2400" dirty="0">
              <a:solidFill>
                <a:srgbClr val="3366FF"/>
              </a:solidFill>
              <a:cs typeface="Times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49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FF0000"/>
                </a:solidFill>
                <a:latin typeface="Calibri" charset="0"/>
              </a:rPr>
              <a:t>Question 3</a:t>
            </a:r>
            <a:endParaRPr lang="en-AU" b="1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638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Does the </a:t>
            </a:r>
            <a:r>
              <a:rPr lang="en-US" sz="3200" dirty="0" smtClean="0"/>
              <a:t>Constitution ensure that the Board is:</a:t>
            </a:r>
          </a:p>
          <a:p>
            <a:r>
              <a:rPr lang="en-US" sz="3200" dirty="0"/>
              <a:t>G</a:t>
            </a:r>
            <a:r>
              <a:rPr lang="en-US" sz="3200" dirty="0" smtClean="0"/>
              <a:t>iven authority to make decisions</a:t>
            </a:r>
          </a:p>
          <a:p>
            <a:r>
              <a:rPr lang="en-US" sz="3200" dirty="0" smtClean="0"/>
              <a:t>Held accountable to members?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When a Board is elected, it should not have to get decisions approved by another group.</a:t>
            </a:r>
            <a:endParaRPr lang="en-US" sz="3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66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b="1" i="0" u="none" strike="noStrike" baseline="0" dirty="0" smtClean="0">
                <a:solidFill>
                  <a:schemeClr val="accent1"/>
                </a:solidFill>
                <a:latin typeface="Calibri"/>
                <a:ea typeface="ＭＳ ゴシック"/>
              </a:rPr>
              <a:t>B: Good</a:t>
            </a:r>
            <a:r>
              <a:rPr lang="en-US" b="1" i="0" u="none" strike="noStrike" dirty="0" smtClean="0">
                <a:solidFill>
                  <a:schemeClr val="accent1"/>
                </a:solidFill>
                <a:latin typeface="Calibri"/>
                <a:ea typeface="ＭＳ ゴシック"/>
              </a:rPr>
              <a:t> Governance</a:t>
            </a:r>
            <a:endParaRPr lang="en-US" b="1" i="0" u="none" strike="noStrike" baseline="0" dirty="0" smtClean="0">
              <a:solidFill>
                <a:schemeClr val="accent1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2880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Calibri" charset="0"/>
              </a:rPr>
              <a:t>What is corporate governance?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17160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>
                <a:latin typeface="Calibri" charset="0"/>
              </a:rPr>
              <a:t>“Corporate governance is the system by which </a:t>
            </a:r>
            <a:r>
              <a:rPr lang="en-AU" dirty="0" smtClean="0">
                <a:latin typeface="Calibri" charset="0"/>
              </a:rPr>
              <a:t>(entities) </a:t>
            </a:r>
            <a:r>
              <a:rPr lang="en-AU" dirty="0">
                <a:latin typeface="Calibri" charset="0"/>
              </a:rPr>
              <a:t>are directed and controlled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>
                <a:latin typeface="Calibri" charset="0"/>
              </a:rPr>
              <a:t>Boards of Directors are responsible for the governance of their </a:t>
            </a:r>
            <a:r>
              <a:rPr lang="en-AU" dirty="0" smtClean="0">
                <a:latin typeface="Calibri" charset="0"/>
              </a:rPr>
              <a:t>(entities)</a:t>
            </a:r>
            <a:endParaRPr lang="en-AU" dirty="0">
              <a:latin typeface="Calibri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AU" dirty="0">
                <a:latin typeface="Calibri" charset="0"/>
              </a:rPr>
              <a:t>(Members) role in governance is to appoint the Directors and the Auditors and to satisfy themselves that an appropriate governance structure is in place</a:t>
            </a:r>
            <a:r>
              <a:rPr lang="en-AU" dirty="0" smtClean="0">
                <a:latin typeface="Calibri" charset="0"/>
              </a:rPr>
              <a:t>.”</a:t>
            </a:r>
          </a:p>
          <a:p>
            <a:pPr algn="r">
              <a:buNone/>
            </a:pPr>
            <a:r>
              <a:rPr lang="en-AU" b="1" dirty="0" smtClean="0">
                <a:latin typeface="Calibri" charset="0"/>
              </a:rPr>
              <a:t> - Cadbury Report (UK) 1991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703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Calibri" charset="0"/>
              </a:rPr>
              <a:t>Association’s </a:t>
            </a:r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key </a:t>
            </a:r>
            <a:r>
              <a:rPr lang="en-AU" b="1" dirty="0">
                <a:solidFill>
                  <a:srgbClr val="0000FF"/>
                </a:solidFill>
                <a:latin typeface="Calibri" charset="0"/>
              </a:rPr>
              <a:t>documents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  <a:ea typeface="ＭＳ ゴシック"/>
              </a:rPr>
              <a:t>Legislation – plus explanation of what it means to your association and people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</a:rPr>
              <a:t>Constitution – voted upon and changed by Members at General Meeting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FF0000"/>
                </a:solidFill>
              </a:rPr>
              <a:t>By-Laws/Regulations (optional) – can be changed by the Board</a:t>
            </a:r>
          </a:p>
          <a:p>
            <a:pPr>
              <a:buFont typeface="+mj-lt"/>
              <a:buAutoNum type="arabicPeriod"/>
            </a:pPr>
            <a:r>
              <a:rPr lang="en-AU" sz="2000" dirty="0" smtClean="0">
                <a:solidFill>
                  <a:srgbClr val="FF0000"/>
                </a:solidFill>
              </a:rPr>
              <a:t>Governance </a:t>
            </a:r>
            <a:r>
              <a:rPr lang="en-AU" sz="2000" dirty="0">
                <a:solidFill>
                  <a:srgbClr val="FF0000"/>
                </a:solidFill>
              </a:rPr>
              <a:t>Charter – can be changed by the </a:t>
            </a:r>
            <a:r>
              <a:rPr lang="en-AU" sz="2000" dirty="0" smtClean="0">
                <a:solidFill>
                  <a:srgbClr val="FF0000"/>
                </a:solidFill>
              </a:rPr>
              <a:t>Board</a:t>
            </a:r>
          </a:p>
          <a:p>
            <a:pPr>
              <a:buFont typeface="+mj-lt"/>
              <a:buAutoNum type="arabicPeriod"/>
            </a:pPr>
            <a:r>
              <a:rPr lang="en-AU" sz="2000" dirty="0" smtClean="0">
                <a:solidFill>
                  <a:srgbClr val="0000FF"/>
                </a:solidFill>
              </a:rPr>
              <a:t>Statements </a:t>
            </a:r>
            <a:r>
              <a:rPr lang="en-AU" sz="2000" dirty="0">
                <a:solidFill>
                  <a:srgbClr val="0000FF"/>
                </a:solidFill>
              </a:rPr>
              <a:t>of Purpose – Mission cascades into Goals then Activities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0000FF"/>
                </a:solidFill>
              </a:rPr>
              <a:t>Plan – stating what/who/when and presented in grid format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0000FF"/>
                </a:solidFill>
              </a:rPr>
              <a:t>Budget – linked to Plan; drafted by CEO; approved by </a:t>
            </a:r>
            <a:r>
              <a:rPr lang="en-AU" sz="2000" dirty="0" smtClean="0">
                <a:solidFill>
                  <a:srgbClr val="0000FF"/>
                </a:solidFill>
              </a:rPr>
              <a:t>Board</a:t>
            </a:r>
          </a:p>
          <a:p>
            <a:pPr>
              <a:buFont typeface="+mj-lt"/>
              <a:buAutoNum type="arabicPeriod"/>
            </a:pPr>
            <a:r>
              <a:rPr lang="en-AU" sz="2000" dirty="0" smtClean="0">
                <a:solidFill>
                  <a:srgbClr val="FF9900"/>
                </a:solidFill>
                <a:ea typeface="ＭＳ ゴシック"/>
              </a:rPr>
              <a:t>List </a:t>
            </a:r>
            <a:r>
              <a:rPr lang="en-AU" sz="2000" dirty="0">
                <a:solidFill>
                  <a:srgbClr val="FF9900"/>
                </a:solidFill>
                <a:ea typeface="ＭＳ ゴシック"/>
              </a:rPr>
              <a:t>of Directors and Office Bearers </a:t>
            </a:r>
            <a:r>
              <a:rPr lang="en-AU" sz="2000" dirty="0">
                <a:solidFill>
                  <a:srgbClr val="FF9900"/>
                </a:solidFill>
              </a:rPr>
              <a:t>–</a:t>
            </a:r>
            <a:r>
              <a:rPr lang="en-AU" sz="2000" dirty="0">
                <a:solidFill>
                  <a:srgbClr val="FF9900"/>
                </a:solidFill>
                <a:ea typeface="ＭＳ ゴシック"/>
              </a:rPr>
              <a:t> how long on Board and “day job”</a:t>
            </a:r>
          </a:p>
          <a:p>
            <a:pPr>
              <a:buFont typeface="+mj-lt"/>
              <a:buAutoNum type="arabicPeriod"/>
            </a:pPr>
            <a:r>
              <a:rPr lang="en-AU" sz="2000" dirty="0">
                <a:solidFill>
                  <a:srgbClr val="FF9900"/>
                </a:solidFill>
                <a:ea typeface="ＭＳ ゴシック"/>
              </a:rPr>
              <a:t>Staff org chart </a:t>
            </a:r>
            <a:r>
              <a:rPr lang="en-AU" sz="2000" i="1" dirty="0">
                <a:solidFill>
                  <a:srgbClr val="FF9900"/>
                </a:solidFill>
                <a:ea typeface="ＭＳ ゴシック"/>
              </a:rPr>
              <a:t>– </a:t>
            </a:r>
            <a:r>
              <a:rPr lang="en-AU" sz="2000" dirty="0">
                <a:solidFill>
                  <a:srgbClr val="FF9900"/>
                </a:solidFill>
                <a:ea typeface="ＭＳ ゴシック"/>
              </a:rPr>
              <a:t>changed by CEO; will staff structure achieve Plan?</a:t>
            </a:r>
          </a:p>
          <a:p>
            <a:pPr lvl="0">
              <a:buFont typeface="+mj-lt"/>
              <a:buAutoNum type="arabicPeriod"/>
            </a:pPr>
            <a:r>
              <a:rPr lang="en-AU" sz="2000" dirty="0" smtClean="0">
                <a:solidFill>
                  <a:srgbClr val="008000"/>
                </a:solidFill>
                <a:ea typeface="ＭＳ ゴシック"/>
              </a:rPr>
              <a:t>Minutes </a:t>
            </a:r>
            <a:r>
              <a:rPr lang="en-AU" sz="2000" dirty="0">
                <a:solidFill>
                  <a:srgbClr val="008000"/>
                </a:solidFill>
                <a:ea typeface="ＭＳ ゴシック"/>
              </a:rPr>
              <a:t>– Board meetings, committee meetings and General Meetings</a:t>
            </a:r>
          </a:p>
          <a:p>
            <a:pPr lvl="0">
              <a:buFont typeface="+mj-lt"/>
              <a:buAutoNum type="arabicPeriod"/>
            </a:pPr>
            <a:r>
              <a:rPr lang="en-AU" sz="2000" dirty="0" smtClean="0">
                <a:solidFill>
                  <a:srgbClr val="000000"/>
                </a:solidFill>
                <a:ea typeface="ＭＳ ゴシック"/>
              </a:rPr>
              <a:t>Annual </a:t>
            </a:r>
            <a:r>
              <a:rPr lang="en-AU" sz="2000" dirty="0">
                <a:solidFill>
                  <a:srgbClr val="000000"/>
                </a:solidFill>
                <a:ea typeface="ＭＳ ゴシック"/>
              </a:rPr>
              <a:t>Report – records achievements, challenges; acknowledges efforts</a:t>
            </a:r>
          </a:p>
          <a:p>
            <a:pPr lvl="0">
              <a:buFont typeface="+mj-lt"/>
              <a:buAutoNum type="arabicPeriod"/>
            </a:pPr>
            <a:r>
              <a:rPr lang="en-AU" sz="2000" dirty="0">
                <a:solidFill>
                  <a:srgbClr val="000000"/>
                </a:solidFill>
                <a:ea typeface="ＭＳ ゴシック"/>
              </a:rPr>
              <a:t>Audited financial report – plus </a:t>
            </a:r>
            <a:r>
              <a:rPr lang="en-AU" sz="2000" dirty="0" smtClean="0">
                <a:solidFill>
                  <a:srgbClr val="000000"/>
                </a:solidFill>
                <a:ea typeface="ＭＳ ゴシック"/>
              </a:rPr>
              <a:t>5 years to 10 </a:t>
            </a:r>
            <a:r>
              <a:rPr lang="en-AU" sz="2000" dirty="0">
                <a:solidFill>
                  <a:srgbClr val="000000"/>
                </a:solidFill>
                <a:ea typeface="ＭＳ ゴシック"/>
              </a:rPr>
              <a:t>years financial history </a:t>
            </a:r>
          </a:p>
        </p:txBody>
      </p:sp>
    </p:spTree>
    <p:extLst>
      <p:ext uri="{BB962C8B-B14F-4D97-AF65-F5344CB8AC3E}">
        <p14:creationId xmlns:p14="http://schemas.microsoft.com/office/powerpoint/2010/main" val="4274886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By-laws/Regulations</a:t>
            </a:r>
            <a:r>
              <a:rPr lang="en-AU" b="1" i="0" u="none" strike="noStrike" dirty="0" smtClean="0">
                <a:solidFill>
                  <a:srgbClr val="000000"/>
                </a:solidFill>
                <a:latin typeface="Calibri"/>
                <a:ea typeface="ＭＳ ゴシック"/>
              </a:rPr>
              <a:t> </a:t>
            </a:r>
            <a:endParaRPr lang="en-AU" b="1" i="0" u="none" strike="noStrike" baseline="0" dirty="0" smtClean="0">
              <a:solidFill>
                <a:srgbClr val="000000"/>
              </a:solidFill>
              <a:latin typeface="Times New Roman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400" dirty="0">
                <a:latin typeface="Calibri" pitchFamily="34" charset="0"/>
                <a:ea typeface="ＭＳ ゴシック"/>
              </a:rPr>
              <a:t>By-laws (optional) </a:t>
            </a:r>
            <a:r>
              <a:rPr lang="en-AU" sz="2400" dirty="0" smtClean="0">
                <a:latin typeface="Calibri" pitchFamily="34" charset="0"/>
                <a:ea typeface="ＭＳ ゴシック"/>
              </a:rPr>
              <a:t>– Made and changed by the Board </a:t>
            </a:r>
            <a:r>
              <a:rPr lang="en-AU" sz="2400" dirty="0">
                <a:latin typeface="Calibri" pitchFamily="34" charset="0"/>
                <a:ea typeface="ＭＳ ゴシック"/>
              </a:rPr>
              <a:t>and may include – 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latin typeface="Calibri" pitchFamily="34" charset="0"/>
                <a:ea typeface="ＭＳ ゴシック"/>
              </a:rPr>
              <a:t>Matters </a:t>
            </a:r>
            <a:r>
              <a:rPr lang="en-AU" sz="2400" dirty="0" smtClean="0">
                <a:latin typeface="Calibri" pitchFamily="34" charset="0"/>
                <a:ea typeface="ＭＳ ゴシック"/>
              </a:rPr>
              <a:t>that law does not require to </a:t>
            </a:r>
            <a:r>
              <a:rPr lang="en-AU" sz="2400" dirty="0">
                <a:latin typeface="Calibri" pitchFamily="34" charset="0"/>
                <a:ea typeface="ＭＳ ゴシック"/>
              </a:rPr>
              <a:t>be in Constitution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latin typeface="Calibri" pitchFamily="34" charset="0"/>
                <a:ea typeface="ＭＳ ゴシック"/>
              </a:rPr>
              <a:t>Mechanics of the organisation that change and evolve e.g. </a:t>
            </a:r>
            <a:r>
              <a:rPr lang="en-AU" sz="2400" dirty="0" smtClean="0">
                <a:latin typeface="Calibri" pitchFamily="34" charset="0"/>
                <a:ea typeface="ＭＳ ゴシック"/>
              </a:rPr>
              <a:t>membership fees </a:t>
            </a:r>
            <a:endParaRPr lang="en-AU" sz="2400" dirty="0">
              <a:latin typeface="Calibri" pitchFamily="34" charset="0"/>
              <a:ea typeface="ＭＳ ゴシック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latin typeface="Calibri" pitchFamily="34" charset="0"/>
                <a:ea typeface="ＭＳ ゴシック"/>
              </a:rPr>
              <a:t>Duties of officers </a:t>
            </a:r>
            <a:r>
              <a:rPr lang="en-AU" sz="2400" dirty="0" smtClean="0">
                <a:latin typeface="Calibri" pitchFamily="34" charset="0"/>
                <a:ea typeface="ＭＳ ゴシック"/>
              </a:rPr>
              <a:t>and spokesperson</a:t>
            </a:r>
            <a:endParaRPr lang="en-AU" sz="2400" dirty="0">
              <a:latin typeface="Calibri" pitchFamily="34" charset="0"/>
              <a:ea typeface="ＭＳ ゴシック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latin typeface="Calibri" pitchFamily="34" charset="0"/>
                <a:ea typeface="ＭＳ ゴシック"/>
              </a:rPr>
              <a:t>Levels of authority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latin typeface="Calibri" pitchFamily="34" charset="0"/>
                <a:ea typeface="ＭＳ ゴシック"/>
              </a:rPr>
              <a:t>Election processes including </a:t>
            </a:r>
            <a:r>
              <a:rPr lang="en-AU" sz="2400" dirty="0" smtClean="0">
                <a:latin typeface="Calibri" pitchFamily="34" charset="0"/>
                <a:ea typeface="ＭＳ ゴシック"/>
              </a:rPr>
              <a:t>nominations, </a:t>
            </a:r>
            <a:r>
              <a:rPr lang="en-AU" sz="2400" dirty="0">
                <a:latin typeface="Calibri" pitchFamily="34" charset="0"/>
                <a:ea typeface="ＭＳ ゴシック"/>
              </a:rPr>
              <a:t>voting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latin typeface="Calibri" pitchFamily="34" charset="0"/>
                <a:ea typeface="ＭＳ ゴシック"/>
              </a:rPr>
              <a:t>How </a:t>
            </a:r>
            <a:r>
              <a:rPr lang="en-AU" sz="2400" dirty="0" smtClean="0">
                <a:latin typeface="Calibri" pitchFamily="34" charset="0"/>
                <a:ea typeface="ＭＳ ゴシック"/>
              </a:rPr>
              <a:t>sub-committees are appointed and operate </a:t>
            </a:r>
            <a:endParaRPr lang="en-AU" sz="2400" dirty="0">
              <a:latin typeface="Calibri" pitchFamily="34" charset="0"/>
              <a:ea typeface="ＭＳ ゴシック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latin typeface="Calibri" pitchFamily="34" charset="0"/>
                <a:ea typeface="ＭＳ ゴシック"/>
              </a:rPr>
              <a:t>Policy and budget process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>
                <a:latin typeface="Calibri" pitchFamily="34" charset="0"/>
                <a:ea typeface="ＭＳ ゴシック"/>
              </a:rPr>
              <a:t>Protection e.g. insurance, </a:t>
            </a:r>
            <a:r>
              <a:rPr lang="en-AU" sz="2400" dirty="0" smtClean="0">
                <a:latin typeface="Calibri" pitchFamily="34" charset="0"/>
                <a:ea typeface="ＭＳ ゴシック"/>
              </a:rPr>
              <a:t>logos</a:t>
            </a:r>
            <a:r>
              <a:rPr lang="en-AU" sz="2400" dirty="0">
                <a:latin typeface="Calibri" pitchFamily="34" charset="0"/>
                <a:ea typeface="ＭＳ ゴシック"/>
              </a:rPr>
              <a:t>, intellectual property </a:t>
            </a:r>
            <a:endParaRPr lang="en-AU" sz="2400" dirty="0">
              <a:solidFill>
                <a:srgbClr val="FF0000"/>
              </a:solidFill>
              <a:latin typeface="Calibri" pitchFamily="34" charset="0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3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Governance Charter (a By-law)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3038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Each year, the Board needs to reaffirm in writing HOW it will operate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Charter covers Terms of Reference, </a:t>
            </a:r>
            <a:r>
              <a:rPr lang="en-US" dirty="0"/>
              <a:t>r</a:t>
            </a:r>
            <a:r>
              <a:rPr lang="en-US" dirty="0" smtClean="0"/>
              <a:t>ole </a:t>
            </a:r>
            <a:r>
              <a:rPr lang="en-US" dirty="0"/>
              <a:t>of the Chair, </a:t>
            </a:r>
            <a:r>
              <a:rPr lang="en-US" dirty="0" smtClean="0"/>
              <a:t>minutes policy, director behaviour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Directors communicate </a:t>
            </a:r>
            <a:r>
              <a:rPr lang="en-AU" dirty="0">
                <a:latin typeface="Calibri" charset="0"/>
              </a:rPr>
              <a:t>with </a:t>
            </a:r>
            <a:r>
              <a:rPr lang="en-AU" dirty="0" smtClean="0">
                <a:latin typeface="Calibri" charset="0"/>
              </a:rPr>
              <a:t>staff via </a:t>
            </a:r>
            <a:r>
              <a:rPr lang="en-AU" dirty="0">
                <a:latin typeface="Calibri" charset="0"/>
              </a:rPr>
              <a:t>the </a:t>
            </a:r>
            <a:r>
              <a:rPr lang="en-AU" dirty="0" smtClean="0">
                <a:latin typeface="Calibri" charset="0"/>
              </a:rPr>
              <a:t>CEO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Conflict </a:t>
            </a:r>
            <a:r>
              <a:rPr lang="en-US" dirty="0"/>
              <a:t>of </a:t>
            </a:r>
            <a:r>
              <a:rPr lang="en-US" dirty="0" smtClean="0"/>
              <a:t>interest and maintain confidentiality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Board induction, development, assessment and succession 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See Article: “Director Behaving Badly”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5609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978" y="274638"/>
            <a:ext cx="4084929" cy="1377563"/>
          </a:xfrm>
        </p:spPr>
        <p:txBody>
          <a:bodyPr>
            <a:normAutofit/>
          </a:bodyPr>
          <a:lstStyle/>
          <a:p>
            <a:r>
              <a:rPr lang="en-AU" b="1" dirty="0" smtClean="0">
                <a:solidFill>
                  <a:srgbClr val="0000FF"/>
                </a:solidFill>
                <a:latin typeface="Calibri"/>
                <a:ea typeface="ＭＳ ゴシック"/>
              </a:rPr>
              <a:t>Our conference &amp; magazine</a:t>
            </a:r>
            <a:endParaRPr lang="en-AU" b="1" i="1" u="none" strike="noStrike" baseline="0" dirty="0" smtClean="0">
              <a:solidFill>
                <a:srgbClr val="0000FF"/>
              </a:solidFill>
              <a:latin typeface="Times New Roman"/>
              <a:ea typeface="ＭＳ ゴシック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36" y="368682"/>
            <a:ext cx="4431434" cy="6178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Associations Journal ed.4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20779"/>
            <a:ext cx="3504810" cy="500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899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Typical annual Board cycle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41349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64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Who should be on a Board?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This is determined by the Constitution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</a:t>
            </a:r>
            <a:r>
              <a:rPr lang="en-US" dirty="0" smtClean="0"/>
              <a:t>lection by member ballot before AGM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members from same background, having an independent director may be appropriate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 national associations and charities have a Director from every State/Territory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associations elect directors from membership at large 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46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Associations Forum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Board Survey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	</a:t>
            </a:r>
            <a:endParaRPr lang="en-US" sz="16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03809"/>
              </p:ext>
            </p:extLst>
          </p:nvPr>
        </p:nvGraphicFramePr>
        <p:xfrm>
          <a:off x="179511" y="1340767"/>
          <a:ext cx="8784976" cy="4776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9002"/>
                <a:gridCol w="980222"/>
                <a:gridCol w="1058472"/>
                <a:gridCol w="959187"/>
                <a:gridCol w="959187"/>
                <a:gridCol w="1019767"/>
                <a:gridCol w="1239372"/>
                <a:gridCol w="1019767"/>
              </a:tblGrid>
              <a:tr h="977228">
                <a:tc>
                  <a:txBody>
                    <a:bodyPr/>
                    <a:lstStyle/>
                    <a:p>
                      <a:pPr algn="l"/>
                      <a:endParaRPr lang="en-AU" sz="2800" dirty="0"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2008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2009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2010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2011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2012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2013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2014</a:t>
                      </a:r>
                      <a:endParaRPr lang="en-AU" sz="2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73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Number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Meetings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Face to face</a:t>
                      </a:r>
                      <a:endParaRPr lang="en-A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7.0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7.0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6.4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6.3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5.9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5.6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5.6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73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Number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Meetings 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Total </a:t>
                      </a:r>
                      <a:endParaRPr lang="en-A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9.4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 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7.4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80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Average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Board Size</a:t>
                      </a:r>
                      <a:endParaRPr lang="en-A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11.2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11.6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9.6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10.0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11.2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10.1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9.5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65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Ideal</a:t>
                      </a:r>
                      <a:endParaRPr lang="en-AU" sz="20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Board Size</a:t>
                      </a:r>
                      <a:endParaRPr lang="en-A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N/A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8.0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8.6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8.5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8.4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8.1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955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Directors are not ‘delegates’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Directors are not ‘delegates’ of another body or the people who elected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is understandable </a:t>
            </a:r>
            <a:r>
              <a:rPr lang="en-US" dirty="0"/>
              <a:t>Directors </a:t>
            </a:r>
            <a:r>
              <a:rPr lang="en-US" dirty="0" smtClean="0"/>
              <a:t>who wear more than one hat may </a:t>
            </a:r>
            <a:r>
              <a:rPr lang="en-US" dirty="0"/>
              <a:t>feel some responsibility to advance interests of nominating </a:t>
            </a:r>
            <a:r>
              <a:rPr lang="en-US" dirty="0" smtClean="0"/>
              <a:t>body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However, </a:t>
            </a:r>
            <a:r>
              <a:rPr lang="en-US" dirty="0"/>
              <a:t>Directors must act in the interests of the </a:t>
            </a:r>
            <a:r>
              <a:rPr lang="en-US" dirty="0" err="1" smtClean="0"/>
              <a:t>organisation</a:t>
            </a:r>
            <a:r>
              <a:rPr lang="en-US" dirty="0" smtClean="0"/>
              <a:t> that they are a Director of.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Directors can’t separate dual responsibilities, they shouldn’t be on both Boards.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368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91822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Directors can’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t transfer their vote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An individual is appointed as Director</a:t>
            </a:r>
            <a:endParaRPr lang="en-US" sz="28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If they’re absent, they shouldn’t be temporarily replaced</a:t>
            </a:r>
            <a:endParaRPr lang="en-US" sz="28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If the Director is absent, they pass on their right to vote to another person</a:t>
            </a:r>
            <a:endParaRPr lang="en-US" sz="28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AU" sz="2800" dirty="0" smtClean="0"/>
              <a:t>(However, members can pass on their vote by giving a proxy to another because at General Meetings of members, the agenda is set 21 days beforehand and doesn’t change).</a:t>
            </a:r>
            <a:endParaRPr lang="en-US" sz="28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828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Board/staff relationship 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79285"/>
              </p:ext>
            </p:extLst>
          </p:nvPr>
        </p:nvGraphicFramePr>
        <p:xfrm>
          <a:off x="628650" y="1484784"/>
          <a:ext cx="7886700" cy="431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RESPONSIBILITY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STAFF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Governance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“what”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“how”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Personnel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Evaluates CEO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Hires and manages staff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Policy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Sets policies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Implements policies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Legal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and finance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Ensures compliance and oversight, approves budget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Develops budget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, manages and reports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Strategy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Plans and monitors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Plans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, implements and reports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Programmes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Approves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Develops, proposes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and implements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Representation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Represents to other organisations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en-AU" dirty="0" smtClean="0">
                          <a:solidFill>
                            <a:schemeClr val="tx1"/>
                          </a:solidFill>
                        </a:rPr>
                        <a:t>Represents</a:t>
                      </a:r>
                      <a:r>
                        <a:rPr lang="en-AU" baseline="0" dirty="0" smtClean="0">
                          <a:solidFill>
                            <a:schemeClr val="tx1"/>
                          </a:solidFill>
                        </a:rPr>
                        <a:t> as delegated by Board </a:t>
                      </a:r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0105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FF0000"/>
                </a:solidFill>
                <a:latin typeface="Calibri" charset="0"/>
              </a:rPr>
              <a:t>Question 4</a:t>
            </a:r>
            <a:endParaRPr lang="en-AU" b="1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638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Do you have appropriate governance documents in place?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Do your Board Directors know their role and </a:t>
            </a:r>
            <a:r>
              <a:rPr lang="en-US" sz="3200" dirty="0" smtClean="0"/>
              <a:t>responsibilities and duties?</a:t>
            </a:r>
            <a:endParaRPr lang="en-US" sz="3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6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Board agendas</a:t>
            </a:r>
            <a:endParaRPr lang="en-GB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Enable Board to concentrate on items that require their input, discussion and decision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Order the agenda and reports as per the strategic plan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Avoid business arising from previous minutes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Items “For information” can be elevated to discussion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00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7"/>
          <p:cNvSpPr>
            <a:spLocks noGrp="1"/>
          </p:cNvSpPr>
          <p:nvPr>
            <p:ph type="title"/>
          </p:nvPr>
        </p:nvSpPr>
        <p:spPr>
          <a:xfrm>
            <a:off x="417709" y="229429"/>
            <a:ext cx="8186738" cy="807493"/>
          </a:xfrm>
        </p:spPr>
        <p:txBody>
          <a:bodyPr/>
          <a:lstStyle/>
          <a:p>
            <a:pPr algn="ctr" eaLnBrk="1" hangingPunct="1"/>
            <a:r>
              <a:rPr lang="en-AU" sz="4400" b="1" dirty="0">
                <a:solidFill>
                  <a:srgbClr val="0000FF"/>
                </a:solidFill>
                <a:latin typeface="Calibri" charset="0"/>
              </a:rPr>
              <a:t>Board decisions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half" idx="2"/>
          </p:nvPr>
        </p:nvSpPr>
        <p:spPr>
          <a:xfrm>
            <a:off x="428624" y="1500188"/>
            <a:ext cx="8175823" cy="4737124"/>
          </a:xfrm>
        </p:spPr>
        <p:txBody>
          <a:bodyPr rtlCol="0">
            <a:normAutofit fontScale="92500" lnSpcReduction="20000"/>
          </a:bodyPr>
          <a:lstStyle/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200" dirty="0"/>
              <a:t>Decisions are what is minuted or </a:t>
            </a:r>
            <a:r>
              <a:rPr lang="en-AU" sz="3200" dirty="0" smtClean="0"/>
              <a:t>actioned</a:t>
            </a:r>
            <a:endParaRPr lang="en-AU" sz="3200" dirty="0"/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200" dirty="0"/>
              <a:t>Formal motions may add clarity to the decision</a:t>
            </a:r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200" dirty="0">
                <a:ea typeface="+mn-ea"/>
              </a:rPr>
              <a:t>However, formal motions are not obligatory nor do they need to be proposed and seconded</a:t>
            </a:r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200" dirty="0">
                <a:ea typeface="+mn-ea"/>
              </a:rPr>
              <a:t>Once the Board makes a decisions, </a:t>
            </a:r>
            <a:r>
              <a:rPr lang="en-AU" sz="3200" dirty="0"/>
              <a:t>all Directors</a:t>
            </a:r>
            <a:r>
              <a:rPr lang="en-AU" sz="3200" dirty="0">
                <a:ea typeface="+mn-ea"/>
              </a:rPr>
              <a:t> should support the decision</a:t>
            </a:r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200" dirty="0">
                <a:ea typeface="+mn-ea"/>
              </a:rPr>
              <a:t>When decisions are made that Directors do not personally agree with, </a:t>
            </a:r>
            <a:r>
              <a:rPr lang="en-AU" sz="3200" dirty="0"/>
              <a:t>they may ask that their position be recorded in the minutes</a:t>
            </a:r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200" dirty="0"/>
              <a:t>In some circumstances, Directors may decide to resign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7"/>
          <p:cNvSpPr>
            <a:spLocks noGrp="1"/>
          </p:cNvSpPr>
          <p:nvPr>
            <p:ph type="title"/>
          </p:nvPr>
        </p:nvSpPr>
        <p:spPr>
          <a:xfrm>
            <a:off x="403208" y="332656"/>
            <a:ext cx="8186738" cy="879501"/>
          </a:xfrm>
        </p:spPr>
        <p:txBody>
          <a:bodyPr/>
          <a:lstStyle/>
          <a:p>
            <a:pPr algn="ctr" eaLnBrk="1" hangingPunct="1"/>
            <a:r>
              <a:rPr lang="en-AU" sz="4400" b="1" dirty="0" smtClean="0">
                <a:solidFill>
                  <a:srgbClr val="0000FF"/>
                </a:solidFill>
                <a:latin typeface="Calibri" charset="0"/>
              </a:rPr>
              <a:t>Board </a:t>
            </a:r>
            <a:r>
              <a:rPr lang="en-AU" sz="4400" b="1" dirty="0">
                <a:solidFill>
                  <a:srgbClr val="0000FF"/>
                </a:solidFill>
                <a:latin typeface="Calibri" charset="0"/>
              </a:rPr>
              <a:t>m</a:t>
            </a:r>
            <a:r>
              <a:rPr lang="en-AU" sz="4400" b="1" dirty="0" smtClean="0">
                <a:solidFill>
                  <a:srgbClr val="0000FF"/>
                </a:solidFill>
                <a:latin typeface="Calibri" charset="0"/>
              </a:rPr>
              <a:t>inutes</a:t>
            </a:r>
            <a:endParaRPr lang="en-AU" sz="4400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half" idx="2"/>
          </p:nvPr>
        </p:nvSpPr>
        <p:spPr>
          <a:xfrm>
            <a:off x="428624" y="1500188"/>
            <a:ext cx="8175823" cy="4737124"/>
          </a:xfrm>
        </p:spPr>
        <p:txBody>
          <a:bodyPr rtlCol="0">
            <a:normAutofit fontScale="92500" lnSpcReduction="10000"/>
          </a:bodyPr>
          <a:lstStyle/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600" dirty="0" smtClean="0"/>
              <a:t>Minutes show attendance, date </a:t>
            </a:r>
            <a:r>
              <a:rPr lang="en-AU" sz="3600" dirty="0"/>
              <a:t>&amp;</a:t>
            </a:r>
            <a:r>
              <a:rPr lang="en-AU" sz="3600" dirty="0" smtClean="0"/>
              <a:t> decisions</a:t>
            </a:r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600" dirty="0" smtClean="0"/>
              <a:t>Minutes record context but do not attribute comments unless requested</a:t>
            </a:r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600" dirty="0" smtClean="0"/>
              <a:t>Minutes are not verbatim or Hansard</a:t>
            </a:r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600" dirty="0" smtClean="0"/>
              <a:t>If contentious or for clarity, do minutes live but never audio record</a:t>
            </a:r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600" dirty="0" smtClean="0"/>
              <a:t>Give enough information for an historian or judge to understand what was decided</a:t>
            </a:r>
          </a:p>
          <a:p>
            <a:pPr marL="514296" indent="-514296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AU" sz="3600" dirty="0" smtClean="0"/>
              <a:t>Minutes are private </a:t>
            </a:r>
            <a:r>
              <a:rPr lang="en-AU" sz="3600" dirty="0"/>
              <a:t>but communiqué </a:t>
            </a:r>
            <a:r>
              <a:rPr lang="en-AU" sz="3600" dirty="0" smtClean="0"/>
              <a:t>OK</a:t>
            </a:r>
            <a:endParaRPr lang="en-AU" sz="3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30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+mn-lt"/>
                <a:ea typeface="ＭＳ ゴシック"/>
              </a:rPr>
              <a:t>Facilitator’s Career as a CEO and Volunteer </a:t>
            </a:r>
            <a:r>
              <a:rPr lang="en-AU" b="1" dirty="0" smtClean="0">
                <a:solidFill>
                  <a:srgbClr val="0000FF"/>
                </a:solidFill>
                <a:latin typeface="+mn-lt"/>
                <a:ea typeface="ＭＳ ゴシック"/>
              </a:rPr>
              <a:t>Director</a:t>
            </a:r>
            <a:endParaRPr lang="en-AU" b="1" i="0" u="none" strike="noStrike" baseline="0" dirty="0" smtClean="0">
              <a:solidFill>
                <a:srgbClr val="FF0000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a typeface="ＭＳ ゴシック"/>
              </a:rPr>
              <a:t>20’s – Commerce degree, large corporates; Board of professional association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a typeface="ＭＳ ゴシック"/>
              </a:rPr>
              <a:t>30’s – Association manager and CEO of small association; Board of professional association and Chair of local community association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a typeface="ＭＳ ゴシック"/>
              </a:rPr>
              <a:t>40’s – Established Associations Forum: providing education and advice to associations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>
                <a:ea typeface="ＭＳ ゴシック"/>
              </a:rPr>
              <a:t>50’s – Consolidation of Associations Forum </a:t>
            </a:r>
            <a:r>
              <a:rPr lang="en-US" sz="2800" dirty="0" smtClean="0">
                <a:ea typeface="ＭＳ ゴシック"/>
              </a:rPr>
              <a:t>and </a:t>
            </a:r>
            <a:r>
              <a:rPr lang="en-US" sz="2800" dirty="0">
                <a:ea typeface="ＭＳ ゴシック"/>
              </a:rPr>
              <a:t>training of associations in </a:t>
            </a:r>
            <a:r>
              <a:rPr lang="en-US" sz="2800" dirty="0" smtClean="0">
                <a:ea typeface="ＭＳ ゴシック"/>
              </a:rPr>
              <a:t>Australasia and Asia</a:t>
            </a:r>
            <a:endParaRPr lang="en-AU" sz="2400" i="1" dirty="0">
              <a:solidFill>
                <a:srgbClr val="000000"/>
              </a:solidFill>
              <a:latin typeface="Times New Roman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85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14016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Chairing meetings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32771" name="Content Placeholder 5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39604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sz="2800" dirty="0">
                <a:latin typeface="Calibri" charset="0"/>
              </a:rPr>
              <a:t>The President of the association usually chairs Board meetings and General Meetings 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>
                <a:latin typeface="Calibri" charset="0"/>
              </a:rPr>
              <a:t>Chairs need personal authority &amp; attendees’ respect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>
                <a:latin typeface="Calibri" charset="0"/>
              </a:rPr>
              <a:t>CEO </a:t>
            </a:r>
            <a:r>
              <a:rPr lang="en-AU" sz="2800" dirty="0" smtClean="0">
                <a:latin typeface="Calibri" charset="0"/>
              </a:rPr>
              <a:t>supports Chair and ensures Chair is briefed</a:t>
            </a:r>
            <a:endParaRPr lang="en-AU" sz="2800" dirty="0">
              <a:latin typeface="Calibri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AU" sz="2800" dirty="0" smtClean="0">
                <a:latin typeface="Calibri" charset="0"/>
              </a:rPr>
              <a:t>Agendas </a:t>
            </a:r>
            <a:r>
              <a:rPr lang="en-AU" sz="2800" dirty="0">
                <a:latin typeface="Calibri" charset="0"/>
              </a:rPr>
              <a:t>- clear and have timing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>
                <a:latin typeface="Calibri" charset="0"/>
              </a:rPr>
              <a:t>Chairs need to sense the flow of the meeting; including when to speed up or go into detail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>
                <a:latin typeface="Calibri" charset="0"/>
              </a:rPr>
              <a:t>At AGM, Chairs need a step-by-step “run sheet”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Office Bearers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/>
              <a:t>Office Bearers are </a:t>
            </a:r>
            <a:r>
              <a:rPr lang="en-US" sz="2800" dirty="0" smtClean="0"/>
              <a:t>the </a:t>
            </a:r>
            <a:r>
              <a:rPr lang="en-US" sz="2800" dirty="0"/>
              <a:t>directors with titles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If </a:t>
            </a:r>
            <a:r>
              <a:rPr lang="en-US" sz="2800" dirty="0"/>
              <a:t>very large board, often too many Office Bearers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/>
              <a:t>Act and assist under </a:t>
            </a:r>
            <a:r>
              <a:rPr lang="en-US" sz="2800" dirty="0" smtClean="0"/>
              <a:t>delegation </a:t>
            </a:r>
            <a:r>
              <a:rPr lang="en-US" sz="2800" dirty="0"/>
              <a:t>– not an inner </a:t>
            </a:r>
            <a:r>
              <a:rPr lang="en-US" sz="2800" dirty="0" smtClean="0"/>
              <a:t>Board and </a:t>
            </a:r>
            <a:r>
              <a:rPr lang="en-US" sz="2800" dirty="0"/>
              <a:t>keep Board informed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AU" sz="2800" dirty="0">
                <a:cs typeface="Times" charset="0"/>
              </a:rPr>
              <a:t>Company Secretary - ideally not a volunteer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AU" sz="2800" dirty="0">
                <a:cs typeface="Times" charset="0"/>
              </a:rPr>
              <a:t>Company Secretary must receive specific training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AU" sz="2800" dirty="0">
                <a:cs typeface="Times" charset="0"/>
              </a:rPr>
              <a:t>All Directors share financial responsibility. Have a Finance &amp; Audit Committee rather than “Treasurer</a:t>
            </a:r>
            <a:r>
              <a:rPr lang="en-AU" sz="2800" dirty="0" smtClean="0">
                <a:cs typeface="Times" charset="0"/>
              </a:rPr>
              <a:t>”</a:t>
            </a:r>
            <a:endParaRPr lang="en-AU" sz="2800" dirty="0">
              <a:cs typeface="Times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620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Sub-Committees</a:t>
            </a:r>
            <a:endParaRPr lang="en-AU" b="1" i="0" u="none" strike="noStrike" baseline="0" dirty="0" smtClean="0">
              <a:solidFill>
                <a:srgbClr val="0000FF"/>
              </a:solidFill>
              <a:latin typeface="+mn-lt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20057"/>
            <a:ext cx="7992888" cy="401319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2800" dirty="0" smtClean="0"/>
              <a:t>Effective sub-committees bring </a:t>
            </a:r>
            <a:r>
              <a:rPr lang="en-AU" sz="2800" dirty="0"/>
              <a:t>together a cross section of </a:t>
            </a:r>
            <a:r>
              <a:rPr lang="en-AU" sz="2800" dirty="0" smtClean="0"/>
              <a:t>knowledge and </a:t>
            </a:r>
            <a:r>
              <a:rPr lang="en-AU" sz="2800" dirty="0"/>
              <a:t>experience </a:t>
            </a:r>
            <a:r>
              <a:rPr lang="en-AU" sz="2800" dirty="0" smtClean="0"/>
              <a:t>to </a:t>
            </a:r>
            <a:r>
              <a:rPr lang="en-AU" sz="2800" dirty="0"/>
              <a:t>generate </a:t>
            </a:r>
            <a:r>
              <a:rPr lang="en-AU" sz="2800" dirty="0" smtClean="0"/>
              <a:t>group consensus.  </a:t>
            </a:r>
            <a:endParaRPr lang="en-AU" sz="2800" dirty="0"/>
          </a:p>
          <a:p>
            <a:pPr marL="514350" indent="-514350">
              <a:buFont typeface="+mj-lt"/>
              <a:buAutoNum type="arabicPeriod"/>
            </a:pPr>
            <a:r>
              <a:rPr lang="en-AU" sz="2800" dirty="0"/>
              <a:t>For staff, it provides </a:t>
            </a:r>
            <a:r>
              <a:rPr lang="en-AU" sz="2800" dirty="0" smtClean="0"/>
              <a:t>guidance </a:t>
            </a:r>
            <a:r>
              <a:rPr lang="en-AU" sz="2800" dirty="0"/>
              <a:t>for programme planning or action.  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 smtClean="0"/>
              <a:t>The most essential sub-committee is Audit</a:t>
            </a:r>
            <a:r>
              <a:rPr lang="en-AU" sz="2800" dirty="0"/>
              <a:t>, </a:t>
            </a:r>
            <a:r>
              <a:rPr lang="en-AU" sz="2800" dirty="0" smtClean="0"/>
              <a:t>Finance and Risk Committee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 smtClean="0"/>
              <a:t>However as capable staffing grows, sub-committees may become less relevant and effective.</a:t>
            </a:r>
            <a:endParaRPr lang="en-A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833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What makes an effective Board?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C</a:t>
            </a:r>
            <a:r>
              <a:rPr lang="en-AU" sz="2800" dirty="0" smtClean="0"/>
              <a:t>ulture: mutual respect, openness that encourages constructive and active debate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 smtClean="0"/>
              <a:t>Diversity: Board with a range of backgrounds, experience, expertise, age and gender 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 smtClean="0"/>
              <a:t>Delegation: the Board can’t and shouldn’t do it all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 smtClean="0"/>
              <a:t>Experienced &amp; trained Chair: encourages debate, helps resolve differences, motivates, impresses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 smtClean="0"/>
              <a:t>Board structure and processes: including committees, Board papers and information flow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Adding value to the association or charity</a:t>
            </a:r>
            <a:endParaRPr lang="en-A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0827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Board training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3000" dirty="0" smtClean="0">
                <a:latin typeface="Calibri" charset="0"/>
              </a:rPr>
              <a:t>Training starts with the written roles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>
                <a:latin typeface="Calibri" charset="0"/>
              </a:rPr>
              <a:t>Chair requires specific training on leadership or chairing meetings, and perhaps coaching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>
                <a:latin typeface="Calibri" charset="0"/>
              </a:rPr>
              <a:t>Prospective Directors need training to make them aware of what’s coming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>
                <a:latin typeface="Calibri" charset="0"/>
              </a:rPr>
              <a:t>Induction of new Directors requires history, constitution, finances, governance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>
                <a:latin typeface="Calibri" charset="0"/>
              </a:rPr>
              <a:t>Senior and former leaders can be mentors</a:t>
            </a:r>
            <a:endParaRPr lang="en-AU" sz="3000" dirty="0">
              <a:latin typeface="Calibri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904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Boards should not be overworked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/>
              <a:t>Minimal </a:t>
            </a:r>
            <a:r>
              <a:rPr lang="en-AU" dirty="0" smtClean="0"/>
              <a:t>Board </a:t>
            </a:r>
            <a:r>
              <a:rPr lang="en-AU" dirty="0"/>
              <a:t>work required between meetings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 smtClean="0"/>
              <a:t>If there are no staff, need more volunteers and sub-committees </a:t>
            </a:r>
            <a:r>
              <a:rPr lang="en-AU" dirty="0" smtClean="0"/>
              <a:t>plus culture of </a:t>
            </a:r>
            <a:r>
              <a:rPr lang="en-AU" sz="2800" dirty="0" smtClean="0"/>
              <a:t>delegation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 smtClean="0"/>
              <a:t>If ther</a:t>
            </a:r>
            <a:r>
              <a:rPr lang="en-AU" dirty="0" smtClean="0"/>
              <a:t>e is </a:t>
            </a:r>
            <a:r>
              <a:rPr lang="en-AU" sz="2800" dirty="0" smtClean="0"/>
              <a:t>paid management / CEO-leve</a:t>
            </a:r>
            <a:r>
              <a:rPr lang="en-AU" dirty="0" smtClean="0"/>
              <a:t>l </a:t>
            </a:r>
            <a:r>
              <a:rPr lang="en-AU" sz="2800" dirty="0" smtClean="0"/>
              <a:t>staff, consider CEO </a:t>
            </a:r>
            <a:r>
              <a:rPr lang="en-AU" dirty="0"/>
              <a:t>a</a:t>
            </a:r>
            <a:r>
              <a:rPr lang="en-AU" sz="2800" dirty="0" smtClean="0"/>
              <a:t>s the spokesperson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If too many issue-specific Board emails or calls, add the issue to next meeting agenda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Distinguish between Director’s governance role and their role as a regular volunteer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28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Improving </a:t>
            </a:r>
            <a:r>
              <a:rPr lang="en-AU" b="1" dirty="0">
                <a:solidFill>
                  <a:srgbClr val="0000FF"/>
                </a:solidFill>
                <a:latin typeface="Calibri" charset="0"/>
              </a:rPr>
              <a:t>Board </a:t>
            </a:r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performance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3000" dirty="0" smtClean="0">
                <a:latin typeface="Calibri" charset="0"/>
              </a:rPr>
              <a:t>Boards </a:t>
            </a:r>
            <a:r>
              <a:rPr lang="en-AU" sz="3000" dirty="0">
                <a:latin typeface="Calibri" charset="0"/>
              </a:rPr>
              <a:t>should </a:t>
            </a:r>
            <a:r>
              <a:rPr lang="en-AU" sz="3000" dirty="0" smtClean="0">
                <a:latin typeface="Calibri" charset="0"/>
              </a:rPr>
              <a:t>undertake a process </a:t>
            </a:r>
            <a:r>
              <a:rPr lang="en-AU" sz="3000" dirty="0">
                <a:latin typeface="Calibri" charset="0"/>
              </a:rPr>
              <a:t>of Board and meeting </a:t>
            </a:r>
            <a:r>
              <a:rPr lang="en-AU" sz="3000" dirty="0" smtClean="0">
                <a:latin typeface="Calibri" charset="0"/>
              </a:rPr>
              <a:t>evaluation and assessment</a:t>
            </a:r>
            <a:endParaRPr lang="en-AU" sz="3000" dirty="0">
              <a:latin typeface="Calibri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AU" sz="3000" dirty="0">
                <a:latin typeface="Calibri" charset="0"/>
              </a:rPr>
              <a:t>The process should be established before a problem occurs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>
                <a:latin typeface="Calibri" charset="0"/>
              </a:rPr>
              <a:t>This process, often externally facilitated, occurs outside regular Board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>
                <a:latin typeface="Calibri" charset="0"/>
              </a:rPr>
              <a:t>Volunteer Director </a:t>
            </a:r>
            <a:r>
              <a:rPr lang="en-AU" sz="3000" dirty="0">
                <a:latin typeface="Calibri" charset="0"/>
              </a:rPr>
              <a:t>assessment is </a:t>
            </a:r>
            <a:r>
              <a:rPr lang="en-AU" sz="3000" dirty="0" smtClean="0">
                <a:latin typeface="Calibri" charset="0"/>
              </a:rPr>
              <a:t>challenging, </a:t>
            </a:r>
            <a:r>
              <a:rPr lang="en-AU" sz="3000" dirty="0">
                <a:latin typeface="Calibri" charset="0"/>
              </a:rPr>
              <a:t>but can be tackled </a:t>
            </a:r>
            <a:r>
              <a:rPr lang="en-AU" sz="3000" dirty="0" smtClean="0">
                <a:latin typeface="Calibri" charset="0"/>
              </a:rPr>
              <a:t>indirectly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000" dirty="0" smtClean="0">
                <a:latin typeface="Calibri" charset="0"/>
              </a:rPr>
              <a:t>Ensure rigorous process before elections</a:t>
            </a:r>
            <a:endParaRPr lang="en-AU" sz="3000" dirty="0">
              <a:latin typeface="Calibri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459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Ways to attract new directors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389"/>
            <a:ext cx="8229600" cy="332680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sz="3200" dirty="0"/>
              <a:t>E</a:t>
            </a:r>
            <a:r>
              <a:rPr lang="en-AU" sz="3200" dirty="0" smtClean="0"/>
              <a:t>fficient structures that maximise the use of a director’s time 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200" dirty="0"/>
              <a:t>C</a:t>
            </a:r>
            <a:r>
              <a:rPr lang="en-AU" sz="3200" dirty="0" smtClean="0"/>
              <a:t>lear expectations of level of commitment expected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200" dirty="0" smtClean="0"/>
              <a:t>Clear association goals and strategies 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200" dirty="0" smtClean="0"/>
              <a:t>Good briefing, communication and reports that impress the candidate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3200" dirty="0" smtClean="0"/>
              <a:t>Directors publicly acknowledged and thanked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5066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FF0000"/>
                </a:solidFill>
                <a:latin typeface="Calibri" charset="0"/>
              </a:rPr>
              <a:t>Question 5</a:t>
            </a:r>
            <a:endParaRPr lang="en-AU" b="1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638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Are appropriate processes in place regarding meetings, minutes, sub-</a:t>
            </a:r>
            <a:r>
              <a:rPr lang="en-US" sz="3200" dirty="0" smtClean="0"/>
              <a:t>committees, induction, training, </a:t>
            </a:r>
            <a:r>
              <a:rPr lang="en-US" sz="3200" dirty="0" err="1" smtClean="0"/>
              <a:t>etc</a:t>
            </a:r>
            <a:r>
              <a:rPr lang="en-US" sz="3200" dirty="0" smtClean="0"/>
              <a:t>?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Will being on a Board be seen as an </a:t>
            </a:r>
            <a:r>
              <a:rPr lang="en-US" sz="3200" dirty="0" err="1" smtClean="0"/>
              <a:t>honour</a:t>
            </a:r>
            <a:r>
              <a:rPr lang="en-US" sz="3200" dirty="0" smtClean="0"/>
              <a:t>, a productive experience and a manageable workload?</a:t>
            </a:r>
            <a:endParaRPr lang="en-US" sz="3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10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b="1" i="0" u="none" strike="noStrike" baseline="0" dirty="0" smtClean="0">
                <a:solidFill>
                  <a:schemeClr val="accent1"/>
                </a:solidFill>
                <a:latin typeface="Calibri"/>
                <a:ea typeface="ＭＳ ゴシック"/>
              </a:rPr>
              <a:t>C: Good</a:t>
            </a:r>
            <a:r>
              <a:rPr lang="en-US" b="1" i="0" u="none" strike="noStrike" dirty="0" smtClean="0">
                <a:solidFill>
                  <a:schemeClr val="accent1"/>
                </a:solidFill>
                <a:latin typeface="Calibri"/>
                <a:ea typeface="ＭＳ ゴシック"/>
              </a:rPr>
              <a:t> Plans &amp; Budgets</a:t>
            </a:r>
            <a:endParaRPr lang="en-US" b="1" i="0" u="none" strike="noStrike" baseline="0" dirty="0" smtClean="0">
              <a:solidFill>
                <a:schemeClr val="accent1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2880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8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b="1" dirty="0" smtClean="0">
                <a:solidFill>
                  <a:srgbClr val="1D9A78"/>
                </a:solidFill>
                <a:latin typeface="Calibri"/>
                <a:ea typeface="ＭＳ ゴシック"/>
              </a:rPr>
              <a:t>A:</a:t>
            </a:r>
            <a:r>
              <a:rPr lang="en-US" b="1" i="0" u="none" strike="noStrike" baseline="0" dirty="0" smtClean="0">
                <a:solidFill>
                  <a:srgbClr val="1D9A78"/>
                </a:solidFill>
                <a:latin typeface="Calibri"/>
                <a:ea typeface="ＭＳ ゴシック"/>
              </a:rPr>
              <a:t> Good</a:t>
            </a:r>
            <a:r>
              <a:rPr lang="en-US" b="1" i="0" u="none" strike="noStrike" dirty="0" smtClean="0">
                <a:solidFill>
                  <a:srgbClr val="1D9A78"/>
                </a:solidFill>
                <a:latin typeface="Calibri"/>
                <a:ea typeface="ＭＳ ゴシック"/>
              </a:rPr>
              <a:t> Structure</a:t>
            </a:r>
            <a:endParaRPr lang="en-US" b="1" i="0" u="none" strike="noStrike" baseline="0" dirty="0" smtClean="0">
              <a:solidFill>
                <a:srgbClr val="1D9A78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2880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39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98996112"/>
              </p:ext>
            </p:extLst>
          </p:nvPr>
        </p:nvGraphicFramePr>
        <p:xfrm>
          <a:off x="860162" y="1526873"/>
          <a:ext cx="771199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80709" y="620688"/>
            <a:ext cx="498258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rgbClr val="0000FF"/>
                </a:solidFill>
                <a:latin typeface="+mn-lt"/>
              </a:rPr>
              <a:t>Simplified flow</a:t>
            </a:r>
            <a:endParaRPr lang="en-AU" sz="6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1393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Board</a:t>
            </a:r>
            <a:r>
              <a:rPr lang="en-AU" b="1" dirty="0" smtClean="0">
                <a:solidFill>
                  <a:srgbClr val="0000FF"/>
                </a:solidFill>
                <a:latin typeface="Calibri"/>
                <a:ea typeface="ＭＳ ゴシック"/>
              </a:rPr>
              <a:t>s must ensure </a:t>
            </a:r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Plans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>
                <a:latin typeface="Calibri" charset="0"/>
              </a:rPr>
              <a:t>Boards should focus on the Mission and strategic objectives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latin typeface="Calibri" charset="0"/>
              </a:rPr>
              <a:t>When an association employs management, Boards should allow management to achieve the Plan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When you know your Plan and Balance Sheet, a Budget can be developed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Association plans </a:t>
            </a:r>
            <a:r>
              <a:rPr lang="en-AU" sz="2400" dirty="0" smtClean="0">
                <a:solidFill>
                  <a:srgbClr val="000000"/>
                </a:solidFill>
                <a:latin typeface="Calibri"/>
                <a:ea typeface="ＭＳ ゴシック"/>
              </a:rPr>
              <a:t>can be </a:t>
            </a: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strategic plus operational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smtClean="0">
                <a:solidFill>
                  <a:srgbClr val="000000"/>
                </a:solidFill>
                <a:latin typeface="Calibri"/>
                <a:ea typeface="ＭＳ ゴシック"/>
              </a:rPr>
              <a:t>Refer </a:t>
            </a: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to plans at every Board meeting – Board monitors</a:t>
            </a:r>
          </a:p>
          <a:p>
            <a:pPr marL="457200" lvl="0" indent="-457200" rtl="0">
              <a:buFont typeface="+mj-lt"/>
              <a:buAutoNum type="arabicPeriod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ＭＳ ゴシック"/>
              </a:rPr>
              <a:t>Plans need ownership by Board and CEO - other volunteers and staff must see where they fit in to the Plan and Budget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340147"/>
          </a:xfrm>
        </p:spPr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20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Statements</a:t>
            </a:r>
            <a:r>
              <a:rPr lang="en-AU" b="1" i="0" u="none" strike="noStrike" dirty="0" smtClean="0">
                <a:solidFill>
                  <a:srgbClr val="0000FF"/>
                </a:solidFill>
                <a:latin typeface="Calibri"/>
                <a:ea typeface="ＭＳ ゴシック"/>
              </a:rPr>
              <a:t> of Purpose</a:t>
            </a:r>
            <a:endParaRPr lang="en-AU" b="1" i="0" u="none" strike="noStrike" baseline="0" dirty="0" smtClean="0">
              <a:solidFill>
                <a:srgbClr val="0000FF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lvl="0" indent="-514350" rtl="0">
              <a:buFont typeface="+mj-lt"/>
              <a:buAutoNum type="arabicPeriod"/>
            </a:pPr>
            <a:r>
              <a:rPr lang="en-AU" i="0" u="none" strike="noStrike" baseline="0" dirty="0" smtClean="0">
                <a:solidFill>
                  <a:srgbClr val="000000"/>
                </a:solidFill>
                <a:latin typeface="Calibri"/>
                <a:ea typeface="ＭＳ ゴシック"/>
              </a:rPr>
              <a:t>VISION is big picture for the industry, profession or cause – optional</a:t>
            </a:r>
          </a:p>
          <a:p>
            <a:pPr marL="514350" lvl="0" indent="-514350" rtl="0">
              <a:buFont typeface="+mj-lt"/>
              <a:buAutoNum type="arabicPeriod"/>
            </a:pPr>
            <a:r>
              <a:rPr lang="en-AU" i="0" u="none" strike="noStrike" baseline="0" dirty="0" smtClean="0">
                <a:solidFill>
                  <a:srgbClr val="000000"/>
                </a:solidFill>
                <a:latin typeface="Calibri"/>
                <a:ea typeface="ＭＳ ゴシック"/>
              </a:rPr>
              <a:t>MISSION is vital: purpose for the organisation’s existence</a:t>
            </a:r>
          </a:p>
          <a:p>
            <a:pPr marL="514350" lvl="0" indent="-514350" rtl="0">
              <a:buFont typeface="+mj-lt"/>
              <a:buAutoNum type="arabicPeriod"/>
            </a:pPr>
            <a:r>
              <a:rPr lang="en-AU" i="0" u="none" strike="noStrike" baseline="0" dirty="0" smtClean="0">
                <a:solidFill>
                  <a:srgbClr val="000000"/>
                </a:solidFill>
                <a:latin typeface="Calibri"/>
                <a:ea typeface="ＭＳ ゴシック"/>
              </a:rPr>
              <a:t>GOALS are </a:t>
            </a:r>
            <a:r>
              <a:rPr lang="en-AU" dirty="0" smtClean="0">
                <a:solidFill>
                  <a:srgbClr val="000000"/>
                </a:solidFill>
                <a:latin typeface="Calibri"/>
                <a:ea typeface="ＭＳ ゴシック"/>
              </a:rPr>
              <a:t>longer term</a:t>
            </a:r>
            <a:r>
              <a:rPr lang="en-AU" i="0" u="none" strike="noStrike" baseline="0" dirty="0" smtClean="0">
                <a:solidFill>
                  <a:srgbClr val="000000"/>
                </a:solidFill>
                <a:latin typeface="Calibri"/>
                <a:ea typeface="ＭＳ ゴシック"/>
              </a:rPr>
              <a:t> and are there to achieve the Mission</a:t>
            </a:r>
          </a:p>
          <a:p>
            <a:pPr marL="514350" lvl="0" indent="-514350" rtl="0">
              <a:buFont typeface="+mj-lt"/>
              <a:buAutoNum type="arabicPeriod"/>
            </a:pPr>
            <a:r>
              <a:rPr lang="en-AU" u="none" strike="noStrike" baseline="0" dirty="0" smtClean="0">
                <a:latin typeface="Calibri"/>
                <a:ea typeface="ＭＳ ゴシック"/>
              </a:rPr>
              <a:t>Specific ACTIVITIES are current and are there to achieve the Goals </a:t>
            </a:r>
            <a:endParaRPr lang="en-AU" u="none" strike="noStrike" baseline="0" dirty="0" smtClean="0">
              <a:latin typeface="Times New Roman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72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+mn-lt"/>
              </a:rPr>
              <a:t>Example of Statement of Purpose</a:t>
            </a:r>
            <a:endParaRPr lang="en-AU" b="1" i="0" u="none" strike="noStrike" baseline="0" dirty="0" smtClean="0">
              <a:solidFill>
                <a:srgbClr val="0000FF"/>
              </a:solidFill>
              <a:latin typeface="+mn-lt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b="1" i="1" dirty="0">
                <a:cs typeface="Calibri"/>
              </a:rPr>
              <a:t>Mission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b="1" dirty="0">
                <a:cs typeface="Calibri"/>
              </a:rPr>
              <a:t>	</a:t>
            </a:r>
            <a:r>
              <a:rPr lang="en-US" sz="2400" dirty="0">
                <a:cs typeface="Calibri"/>
              </a:rPr>
              <a:t>The Mission of XYZ association is to advance the XYZ profession and to represent the interests of members.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b="1" i="1" dirty="0" smtClean="0">
                <a:cs typeface="Calibri"/>
              </a:rPr>
              <a:t>Goals </a:t>
            </a:r>
            <a:r>
              <a:rPr lang="en-US" sz="2400" b="1" i="1" dirty="0">
                <a:solidFill>
                  <a:srgbClr val="3366FF"/>
                </a:solidFill>
                <a:cs typeface="Calibri"/>
              </a:rPr>
              <a:t>(this is the “linking” piece that is often missed)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>
                <a:cs typeface="Calibri"/>
              </a:rPr>
              <a:t>In order to achieve our Mission, we will: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cs typeface="Calibri"/>
              </a:rPr>
              <a:t>Educate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cs typeface="Calibri"/>
              </a:rPr>
              <a:t>Inform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cs typeface="Calibri"/>
              </a:rPr>
              <a:t>Advocate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cs typeface="Calibri"/>
              </a:rPr>
              <a:t>Expand business opportunities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cs typeface="Calibri"/>
              </a:rPr>
              <a:t>Have good governance</a:t>
            </a:r>
            <a:endParaRPr lang="en-AU" sz="2400" i="1" u="none" strike="noStrike" baseline="0" dirty="0" smtClean="0">
              <a:solidFill>
                <a:srgbClr val="3366FF"/>
              </a:solidFill>
              <a:latin typeface="Times New Roman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0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Once Mission and Goals are decided,</a:t>
            </a:r>
            <a:br>
              <a:rPr lang="en-US" b="1" dirty="0" smtClean="0">
                <a:solidFill>
                  <a:srgbClr val="0000FF"/>
                </a:solidFill>
                <a:latin typeface="+mn-lt"/>
              </a:rPr>
            </a:br>
            <a:r>
              <a:rPr lang="en-US" b="1" dirty="0" smtClean="0">
                <a:solidFill>
                  <a:srgbClr val="0000FF"/>
                </a:solidFill>
                <a:latin typeface="+mn-lt"/>
              </a:rPr>
              <a:t>move to details in grid format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360248"/>
              </p:ext>
            </p:extLst>
          </p:nvPr>
        </p:nvGraphicFramePr>
        <p:xfrm>
          <a:off x="179513" y="1196753"/>
          <a:ext cx="8640961" cy="547260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598615"/>
                <a:gridCol w="2217809"/>
                <a:gridCol w="1551698"/>
                <a:gridCol w="1209718"/>
                <a:gridCol w="838984"/>
                <a:gridCol w="1224137"/>
              </a:tblGrid>
              <a:tr h="6445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GOAL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ACTIVITY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RESPONSIBLE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PRIORITY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Educate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1.1 Conference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Event</a:t>
                      </a:r>
                      <a:r>
                        <a:rPr lang="en-US" sz="1800" baseline="0" dirty="0" smtClean="0"/>
                        <a:t> Mgr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May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B1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1.2 On line learning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External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Jul</a:t>
                      </a:r>
                      <a:r>
                        <a:rPr lang="en-US" sz="1800" baseline="0" dirty="0" smtClean="0"/>
                        <a:t>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A3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 Inform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2.1</a:t>
                      </a:r>
                      <a:r>
                        <a:rPr lang="en-US" sz="1800" baseline="0" dirty="0" smtClean="0"/>
                        <a:t> Newsletter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Comms Mgr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Qtrly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2.2 Website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Comms Mgr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Ongoing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B2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r>
                        <a:rPr lang="en-US" sz="1800" baseline="0" dirty="0" smtClean="0"/>
                        <a:t> Advocate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3.1 Develop</a:t>
                      </a:r>
                      <a:r>
                        <a:rPr lang="en-US" sz="1800" baseline="0" dirty="0" smtClean="0"/>
                        <a:t> policies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Board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Dec</a:t>
                      </a:r>
                      <a:r>
                        <a:rPr lang="en-US" sz="1800" baseline="0" dirty="0" smtClean="0"/>
                        <a:t>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3.2 Meet Minister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President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Jan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A2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 Expansion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4.1 Trade mission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CEO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Aug</a:t>
                      </a:r>
                      <a:r>
                        <a:rPr lang="en-US" sz="1800" baseline="0" dirty="0" smtClean="0"/>
                        <a:t>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63575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4.2 Economic</a:t>
                      </a:r>
                      <a:r>
                        <a:rPr lang="en-US" sz="1800" baseline="0" dirty="0" smtClean="0"/>
                        <a:t> analysis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External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Nov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B3</a:t>
                      </a:r>
                      <a:endParaRPr lang="en-US" sz="1800" dirty="0"/>
                    </a:p>
                  </a:txBody>
                  <a:tcPr/>
                </a:tc>
              </a:tr>
              <a:tr h="3734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 Governance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5.1 New database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CEO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Jul</a:t>
                      </a:r>
                      <a:r>
                        <a:rPr lang="en-US" sz="1800" baseline="0" dirty="0" smtClean="0"/>
                        <a:t>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63575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5.2 Review Constit’n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Sub C’tee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May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A1</a:t>
                      </a:r>
                      <a:endParaRPr lang="en-US" sz="1800" dirty="0"/>
                    </a:p>
                  </a:txBody>
                  <a:tcPr/>
                </a:tc>
              </a:tr>
              <a:tr h="5689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5.3 Govern training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CEO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Jan ‘16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4760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FF0000"/>
                </a:solidFill>
                <a:latin typeface="Calibri" charset="0"/>
              </a:rPr>
              <a:t>Question 6</a:t>
            </a:r>
            <a:endParaRPr lang="en-AU" b="1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638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Has your association’s Board and CEO met for a planning day?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Is the resulting document brief, clear and well structured?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Has the plan been communicated well throughout the association?</a:t>
            </a:r>
            <a:endParaRPr lang="en-US" sz="3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333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AU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Overview of Finances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lvl="0" indent="-514350" rtl="0">
              <a:buFont typeface="+mj-lt"/>
              <a:buAutoNum type="arabicPeriod"/>
            </a:pPr>
            <a:r>
              <a:rPr lang="en-AU" sz="2600" dirty="0" smtClean="0">
                <a:solidFill>
                  <a:srgbClr val="000000"/>
                </a:solidFill>
                <a:latin typeface="Calibri"/>
                <a:ea typeface="ＭＳ ゴシック"/>
              </a:rPr>
              <a:t>“</a:t>
            </a:r>
            <a:r>
              <a:rPr lang="en-AU" sz="2600" dirty="0">
                <a:solidFill>
                  <a:srgbClr val="000000"/>
                </a:solidFill>
                <a:latin typeface="Calibri"/>
                <a:ea typeface="ＭＳ ゴシック"/>
              </a:rPr>
              <a:t>Not-for-profit” is the wrong term: surplus or profits are necessary</a:t>
            </a:r>
          </a:p>
          <a:p>
            <a:pPr marL="514350" lvl="0" indent="-514350" rtl="0">
              <a:buFont typeface="+mj-lt"/>
              <a:buAutoNum type="arabicPeriod"/>
            </a:pPr>
            <a:r>
              <a:rPr lang="en-AU" sz="2600" dirty="0">
                <a:solidFill>
                  <a:srgbClr val="000000"/>
                </a:solidFill>
                <a:latin typeface="Calibri"/>
                <a:ea typeface="ＭＳ ゴシック"/>
              </a:rPr>
              <a:t>Reserves are never to be distributed to members</a:t>
            </a:r>
          </a:p>
          <a:p>
            <a:pPr marL="514350" lvl="0" indent="-514350" rtl="0">
              <a:buFont typeface="+mj-lt"/>
              <a:buAutoNum type="arabicPeriod"/>
            </a:pPr>
            <a:r>
              <a:rPr lang="en-AU" sz="2600" dirty="0">
                <a:solidFill>
                  <a:srgbClr val="000000"/>
                </a:solidFill>
                <a:latin typeface="Calibri"/>
                <a:ea typeface="ＭＳ ゴシック"/>
              </a:rPr>
              <a:t>Directors </a:t>
            </a:r>
            <a:r>
              <a:rPr lang="en-AU" sz="2600" dirty="0" smtClean="0">
                <a:solidFill>
                  <a:srgbClr val="000000"/>
                </a:solidFill>
                <a:latin typeface="Calibri"/>
                <a:ea typeface="ＭＳ ゴシック"/>
              </a:rPr>
              <a:t>are reimbursed </a:t>
            </a:r>
            <a:r>
              <a:rPr lang="en-AU" sz="2600" dirty="0">
                <a:solidFill>
                  <a:srgbClr val="000000"/>
                </a:solidFill>
                <a:latin typeface="Calibri"/>
                <a:ea typeface="ＭＳ ゴシック"/>
              </a:rPr>
              <a:t>for reasonable expenses</a:t>
            </a:r>
          </a:p>
          <a:p>
            <a:pPr marL="514350" lvl="0" indent="-514350" rtl="0">
              <a:buFont typeface="+mj-lt"/>
              <a:buAutoNum type="arabicPeriod"/>
            </a:pPr>
            <a:r>
              <a:rPr lang="en-AU" sz="2600" dirty="0">
                <a:solidFill>
                  <a:srgbClr val="000000"/>
                </a:solidFill>
                <a:latin typeface="Calibri"/>
                <a:ea typeface="ＭＳ ゴシック"/>
              </a:rPr>
              <a:t>Adequate financial reserves are important for future growth and </a:t>
            </a:r>
            <a:r>
              <a:rPr lang="en-AU" sz="2600" dirty="0" smtClean="0">
                <a:solidFill>
                  <a:srgbClr val="000000"/>
                </a:solidFill>
                <a:latin typeface="Calibri"/>
                <a:ea typeface="ＭＳ ゴシック"/>
              </a:rPr>
              <a:t>shocks</a:t>
            </a:r>
          </a:p>
          <a:p>
            <a:pPr marL="514350" lvl="0" indent="-514350" rtl="0">
              <a:buFont typeface="+mj-lt"/>
              <a:buAutoNum type="arabicPeriod"/>
            </a:pPr>
            <a:r>
              <a:rPr lang="en-AU" sz="2600" dirty="0" smtClean="0">
                <a:solidFill>
                  <a:srgbClr val="000000"/>
                </a:solidFill>
                <a:latin typeface="Calibri"/>
                <a:ea typeface="ＭＳ ゴシック"/>
              </a:rPr>
              <a:t>Associations &amp; charities must have diverse incomes</a:t>
            </a:r>
            <a:endParaRPr lang="en-AU" sz="2600" dirty="0">
              <a:solidFill>
                <a:srgbClr val="000000"/>
              </a:solidFill>
              <a:latin typeface="Calibri"/>
              <a:ea typeface="ＭＳ ゴシック"/>
            </a:endParaRPr>
          </a:p>
          <a:p>
            <a:pPr marL="514350" lvl="0" indent="-514350" rtl="0">
              <a:buFont typeface="+mj-lt"/>
              <a:buAutoNum type="arabicPeriod"/>
            </a:pPr>
            <a:r>
              <a:rPr lang="en-AU" sz="2600" dirty="0" smtClean="0">
                <a:solidFill>
                  <a:srgbClr val="000000"/>
                </a:solidFill>
                <a:latin typeface="Calibri"/>
                <a:ea typeface="ＭＳ ゴシック"/>
              </a:rPr>
              <a:t>Maintain high standard of financial </a:t>
            </a:r>
            <a:r>
              <a:rPr lang="en-AU" sz="2600" dirty="0">
                <a:solidFill>
                  <a:srgbClr val="000000"/>
                </a:solidFill>
                <a:latin typeface="Calibri"/>
                <a:ea typeface="ＭＳ ゴシック"/>
              </a:rPr>
              <a:t>reporting </a:t>
            </a:r>
          </a:p>
          <a:p>
            <a:pPr marL="514350" lvl="0" indent="-514350" rtl="0">
              <a:buFont typeface="+mj-lt"/>
              <a:buAutoNum type="arabicPeriod"/>
            </a:pPr>
            <a:r>
              <a:rPr lang="en-AU" sz="2600" dirty="0">
                <a:solidFill>
                  <a:srgbClr val="000000"/>
                </a:solidFill>
                <a:latin typeface="Calibri"/>
                <a:ea typeface="ＭＳ ゴシック"/>
              </a:rPr>
              <a:t>Budgets must be linked to Plans</a:t>
            </a:r>
            <a:endParaRPr lang="en-AU" sz="2600" i="1" dirty="0">
              <a:solidFill>
                <a:srgbClr val="000000"/>
              </a:solidFill>
              <a:latin typeface="Times New Roman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0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Always start with Balance Sheet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921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800" dirty="0" smtClean="0">
              <a:latin typeface="Calibri" charset="0"/>
            </a:endParaRPr>
          </a:p>
          <a:p>
            <a:endParaRPr lang="en-AU" sz="2800" dirty="0" smtClean="0">
              <a:latin typeface="Calibri" charset="0"/>
            </a:endParaRPr>
          </a:p>
          <a:p>
            <a:endParaRPr lang="en-AU" sz="2800" dirty="0">
              <a:latin typeface="Calibri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5B284D-3632-8040-B244-E08EE8AEACA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57</a:t>
            </a:fld>
            <a:endParaRPr lang="en-AU">
              <a:solidFill>
                <a:srgbClr val="898989"/>
              </a:solidFill>
              <a:latin typeface="Calibri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791225"/>
              </p:ext>
            </p:extLst>
          </p:nvPr>
        </p:nvGraphicFramePr>
        <p:xfrm>
          <a:off x="611560" y="1412776"/>
          <a:ext cx="8280920" cy="44722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80320"/>
                <a:gridCol w="1080120"/>
                <a:gridCol w="4320480"/>
              </a:tblGrid>
              <a:tr h="383220">
                <a:tc>
                  <a:txBody>
                    <a:bodyPr/>
                    <a:lstStyle/>
                    <a:p>
                      <a:r>
                        <a:rPr lang="en-US" b="0" i="1" dirty="0" smtClean="0"/>
                        <a:t>ASSETS</a:t>
                      </a:r>
                      <a:endParaRPr lang="en-US" b="0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FINANCE &amp; AUDIT</a:t>
                      </a:r>
                      <a:r>
                        <a:rPr lang="en-US" baseline="0" dirty="0" smtClean="0"/>
                        <a:t> SUB-COMMITTEE ASKS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dirty="0" smtClean="0"/>
                        <a:t>Bank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$100,000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Show reconciled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statement.</a:t>
                      </a:r>
                      <a:r>
                        <a:rPr lang="en-US" i="1" baseline="0" dirty="0" smtClean="0"/>
                        <a:t> Who are signatories?</a:t>
                      </a:r>
                      <a:endParaRPr lang="en-US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dirty="0" smtClean="0"/>
                        <a:t>Monies owed to</a:t>
                      </a:r>
                      <a:r>
                        <a:rPr lang="en-US" baseline="0" dirty="0" smtClean="0"/>
                        <a:t> Association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Is that all we owe?</a:t>
                      </a:r>
                      <a:endParaRPr lang="en-US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0" i="1" dirty="0" smtClean="0"/>
                        <a:t>LIABILITIES</a:t>
                      </a:r>
                      <a:endParaRPr lang="en-US" b="0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dirty="0" smtClean="0"/>
                        <a:t>Loan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($50,000)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What are terms of repayment?</a:t>
                      </a:r>
                      <a:endParaRPr lang="en-US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Invoices not yet</a:t>
                      </a:r>
                      <a:r>
                        <a:rPr lang="en-US" baseline="0" dirty="0" smtClean="0"/>
                        <a:t> paid</a:t>
                      </a:r>
                      <a:endParaRPr lang="en-US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($20,000)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Is that all we owe?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= ASSETS less LIABILITIES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$80,000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0" i="1" dirty="0" smtClean="0"/>
                        <a:t>EQUITY</a:t>
                      </a:r>
                      <a:endParaRPr lang="en-US" b="0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dirty="0" smtClean="0"/>
                        <a:t>Opening</a:t>
                      </a:r>
                      <a:r>
                        <a:rPr lang="en-US" baseline="0" dirty="0" smtClean="0"/>
                        <a:t> Balance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$30,000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Does</a:t>
                      </a:r>
                      <a:r>
                        <a:rPr lang="en-US" i="1" baseline="0" dirty="0" smtClean="0"/>
                        <a:t> this equal the year end external  audit?</a:t>
                      </a:r>
                      <a:endParaRPr lang="en-US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Year Earnings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Is</a:t>
                      </a:r>
                      <a:r>
                        <a:rPr lang="en-US" i="1" baseline="0" dirty="0" smtClean="0"/>
                        <a:t> this the same as P&amp;L shows?</a:t>
                      </a:r>
                      <a:endParaRPr lang="en-US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= NET WORTH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$80,000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694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Use the </a:t>
            </a:r>
            <a:r>
              <a:rPr lang="en-AU" b="1" u="sng" dirty="0" smtClean="0">
                <a:solidFill>
                  <a:srgbClr val="0000FF"/>
                </a:solidFill>
                <a:latin typeface="Calibri" charset="0"/>
              </a:rPr>
              <a:t>equity</a:t>
            </a:r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 formula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921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800" dirty="0" smtClean="0">
                <a:latin typeface="Calibri" charset="0"/>
              </a:rPr>
              <a:t>YES </a:t>
            </a:r>
            <a:r>
              <a:rPr lang="en-AU" sz="2800" dirty="0" smtClean="0">
                <a:latin typeface="Calibri" charset="0"/>
                <a:sym typeface="Wingdings"/>
              </a:rPr>
              <a:t></a:t>
            </a:r>
            <a:endParaRPr lang="en-AU" sz="2800" dirty="0" smtClean="0">
              <a:latin typeface="Calibri" charset="0"/>
            </a:endParaRPr>
          </a:p>
          <a:p>
            <a:pPr marL="0" indent="0">
              <a:buNone/>
            </a:pPr>
            <a:endParaRPr lang="en-AU" sz="2800" dirty="0">
              <a:latin typeface="Calibri" charset="0"/>
            </a:endParaRPr>
          </a:p>
          <a:p>
            <a:pPr marL="0" indent="0">
              <a:buNone/>
            </a:pPr>
            <a:endParaRPr lang="en-AU" sz="2800" dirty="0" smtClean="0">
              <a:latin typeface="Calibri" charset="0"/>
            </a:endParaRPr>
          </a:p>
          <a:p>
            <a:endParaRPr lang="en-AU" sz="2800" dirty="0">
              <a:latin typeface="Calibri" charset="0"/>
            </a:endParaRPr>
          </a:p>
          <a:p>
            <a:pPr marL="0" indent="0">
              <a:buNone/>
            </a:pPr>
            <a:r>
              <a:rPr lang="en-AU" sz="2800" dirty="0" smtClean="0">
                <a:latin typeface="Calibri" charset="0"/>
              </a:rPr>
              <a:t>NOT </a:t>
            </a:r>
            <a:r>
              <a:rPr lang="en-AU" sz="2800" dirty="0" smtClean="0">
                <a:latin typeface="Calibri" charset="0"/>
                <a:sym typeface="Wingdings"/>
              </a:rPr>
              <a:t></a:t>
            </a:r>
            <a:endParaRPr lang="en-AU" sz="2800" dirty="0" smtClean="0">
              <a:latin typeface="Calibri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5B284D-3632-8040-B244-E08EE8AEACA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58</a:t>
            </a:fld>
            <a:endParaRPr lang="en-AU">
              <a:solidFill>
                <a:srgbClr val="898989"/>
              </a:solidFill>
              <a:latin typeface="Calibri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71637"/>
              </p:ext>
            </p:extLst>
          </p:nvPr>
        </p:nvGraphicFramePr>
        <p:xfrm>
          <a:off x="2123728" y="1484784"/>
          <a:ext cx="3960440" cy="15328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80320"/>
                <a:gridCol w="1080120"/>
              </a:tblGrid>
              <a:tr h="383220">
                <a:tc>
                  <a:txBody>
                    <a:bodyPr/>
                    <a:lstStyle/>
                    <a:p>
                      <a:r>
                        <a:rPr lang="en-US" b="0" i="1" dirty="0" smtClean="0"/>
                        <a:t>ASSETS</a:t>
                      </a:r>
                      <a:endParaRPr lang="en-US" b="0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$150,000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0" i="1" dirty="0" smtClean="0"/>
                        <a:t>Less LIABILITIES</a:t>
                      </a:r>
                      <a:endParaRPr lang="en-US" b="0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$70,000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NET ASSETS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$80,000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EQUITY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$80,000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789452"/>
              </p:ext>
            </p:extLst>
          </p:nvPr>
        </p:nvGraphicFramePr>
        <p:xfrm>
          <a:off x="2195736" y="3717032"/>
          <a:ext cx="3960440" cy="15328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80320"/>
                <a:gridCol w="1080120"/>
              </a:tblGrid>
              <a:tr h="3832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ASSETS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$150,000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0" i="1" dirty="0" smtClean="0"/>
                        <a:t>LIABILITIES</a:t>
                      </a:r>
                      <a:endParaRPr lang="en-US" b="0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$70,000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0" i="1" dirty="0" smtClean="0"/>
                        <a:t>Plus</a:t>
                      </a:r>
                      <a:r>
                        <a:rPr lang="en-US" b="0" i="1" baseline="0" dirty="0" smtClean="0"/>
                        <a:t> </a:t>
                      </a:r>
                      <a:r>
                        <a:rPr lang="en-US" b="0" i="1" dirty="0" smtClean="0"/>
                        <a:t>EQUITY</a:t>
                      </a:r>
                      <a:endParaRPr lang="en-US" b="0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$80,000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83220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FUNDS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$150,000</a:t>
                      </a:r>
                      <a:endParaRPr lang="en-US" b="1" i="1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699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Some accounting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b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asics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59</a:t>
            </a:fld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Start with Balance Sheet: </a:t>
            </a:r>
            <a:r>
              <a:rPr lang="en-US" sz="2800" dirty="0"/>
              <a:t>“financial snapshot” of the </a:t>
            </a:r>
            <a:r>
              <a:rPr lang="en-US" sz="2800" dirty="0" err="1"/>
              <a:t>organisation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6600"/>
                </a:solidFill>
              </a:rPr>
              <a:t>at a point in </a:t>
            </a:r>
            <a:r>
              <a:rPr lang="en-US" sz="2800" dirty="0" smtClean="0">
                <a:solidFill>
                  <a:srgbClr val="FF6600"/>
                </a:solidFill>
              </a:rPr>
              <a:t>time </a:t>
            </a:r>
            <a:r>
              <a:rPr lang="en-US" sz="2800" dirty="0" smtClean="0"/>
              <a:t>and index to reports</a:t>
            </a:r>
            <a:endParaRPr lang="en-US" sz="2800" dirty="0"/>
          </a:p>
          <a:p>
            <a:r>
              <a:rPr lang="en-US" sz="2800" dirty="0" smtClean="0"/>
              <a:t>1st </a:t>
            </a:r>
            <a:r>
              <a:rPr lang="en-US" sz="2800" dirty="0"/>
              <a:t>formula is Assets less Liabilities = Equity</a:t>
            </a:r>
          </a:p>
          <a:p>
            <a:r>
              <a:rPr lang="en-US" sz="2800" dirty="0"/>
              <a:t>Equity means “what we are worth”</a:t>
            </a:r>
          </a:p>
          <a:p>
            <a:r>
              <a:rPr lang="en-US" sz="2800" dirty="0"/>
              <a:t>Simplified, equity gets accumulated by adding up all the profits over the years</a:t>
            </a:r>
          </a:p>
          <a:p>
            <a:r>
              <a:rPr lang="en-US" sz="2800" dirty="0" smtClean="0"/>
              <a:t>2nd </a:t>
            </a:r>
            <a:r>
              <a:rPr lang="en-US" sz="2800" dirty="0"/>
              <a:t>formula is </a:t>
            </a:r>
            <a:r>
              <a:rPr lang="en-US" sz="2800" dirty="0" smtClean="0"/>
              <a:t>Income </a:t>
            </a:r>
            <a:r>
              <a:rPr lang="en-US" sz="2800" dirty="0"/>
              <a:t>less </a:t>
            </a:r>
            <a:r>
              <a:rPr lang="en-US" sz="2800" dirty="0" smtClean="0"/>
              <a:t>Expenses </a:t>
            </a:r>
            <a:r>
              <a:rPr lang="en-US" sz="2800" dirty="0"/>
              <a:t>= </a:t>
            </a:r>
            <a:r>
              <a:rPr lang="en-US" sz="2800" dirty="0" smtClean="0"/>
              <a:t>Profit/(Loss)</a:t>
            </a:r>
            <a:endParaRPr lang="en-US" sz="2800" dirty="0"/>
          </a:p>
          <a:p>
            <a:r>
              <a:rPr lang="en-US" sz="2800" dirty="0" smtClean="0"/>
              <a:t>Profit </a:t>
            </a:r>
            <a:r>
              <a:rPr lang="en-US" sz="2800" dirty="0"/>
              <a:t>and </a:t>
            </a:r>
            <a:r>
              <a:rPr lang="en-US" sz="2800" dirty="0" smtClean="0"/>
              <a:t>Loss </a:t>
            </a:r>
            <a:r>
              <a:rPr lang="en-US" sz="2800" dirty="0"/>
              <a:t>Statement shows Income less Expenditure = Profit (or Loss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rgbClr val="FF6600"/>
                </a:solidFill>
              </a:rPr>
              <a:t>over a certain period </a:t>
            </a:r>
            <a:r>
              <a:rPr lang="en-US" sz="2800" dirty="0" smtClean="0"/>
              <a:t>[usually “year to date”] … P&amp;L should be called I&amp;E!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8437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Terminology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485396"/>
              </p:ext>
            </p:extLst>
          </p:nvPr>
        </p:nvGraphicFramePr>
        <p:xfrm>
          <a:off x="628650" y="1825625"/>
          <a:ext cx="7886700" cy="4251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266"/>
                <a:gridCol w="4702434"/>
              </a:tblGrid>
              <a:tr h="822960">
                <a:tc>
                  <a:txBody>
                    <a:bodyPr/>
                    <a:lstStyle/>
                    <a:p>
                      <a:r>
                        <a:rPr lang="en-AU" sz="2400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Governing Document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u="sng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Constitution</a:t>
                      </a:r>
                      <a:r>
                        <a:rPr lang="en-AU" sz="2400" b="0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, Rules, Memorandum and</a:t>
                      </a:r>
                      <a:r>
                        <a:rPr lang="en-AU" sz="2400" b="0" baseline="0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 </a:t>
                      </a:r>
                      <a:r>
                        <a:rPr lang="en-AU" sz="2400" b="0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Articles of Association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4391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Members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u="sng" dirty="0" smtClean="0">
                          <a:latin typeface="Calibri" charset="0"/>
                        </a:rPr>
                        <a:t>Members</a:t>
                      </a:r>
                    </a:p>
                  </a:txBody>
                  <a:tcPr marL="87630" marR="87630"/>
                </a:tc>
              </a:tr>
              <a:tr h="852423">
                <a:tc>
                  <a:txBody>
                    <a:bodyPr/>
                    <a:lstStyle/>
                    <a:p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Governing Body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u="sng" dirty="0" smtClean="0">
                          <a:latin typeface="Calibri" charset="0"/>
                        </a:rPr>
                        <a:t>Board</a:t>
                      </a:r>
                      <a:r>
                        <a:rPr lang="en-AU" sz="2400" dirty="0" smtClean="0">
                          <a:latin typeface="Calibri" charset="0"/>
                        </a:rPr>
                        <a:t>, Trustees, Council, (Management) Committee</a:t>
                      </a:r>
                    </a:p>
                  </a:txBody>
                  <a:tcPr marL="87630" marR="87630"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AU" sz="2400" b="1" dirty="0" smtClean="0">
                          <a:solidFill>
                            <a:schemeClr val="tx1"/>
                          </a:solidFill>
                          <a:latin typeface="Calibri" charset="0"/>
                        </a:rPr>
                        <a:t>Individuals on Governing Body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u="sng" dirty="0" smtClean="0">
                          <a:latin typeface="Calibri" charset="0"/>
                        </a:rPr>
                        <a:t>Directors</a:t>
                      </a:r>
                      <a:r>
                        <a:rPr lang="en-AU" sz="2400" dirty="0" smtClean="0">
                          <a:latin typeface="Calibri" charset="0"/>
                        </a:rPr>
                        <a:t>, Trustees, Councillors,</a:t>
                      </a:r>
                      <a:r>
                        <a:rPr lang="en-AU" sz="2400" baseline="0" dirty="0" smtClean="0">
                          <a:latin typeface="Calibri" charset="0"/>
                        </a:rPr>
                        <a:t> </a:t>
                      </a:r>
                      <a:r>
                        <a:rPr lang="en-AU" sz="2400" dirty="0" smtClean="0">
                          <a:latin typeface="Calibri" charset="0"/>
                        </a:rPr>
                        <a:t>Committee Member</a:t>
                      </a:r>
                    </a:p>
                  </a:txBody>
                  <a:tcPr marL="87630" marR="8763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en-AU" sz="2400" b="1" dirty="0" smtClean="0">
                          <a:solidFill>
                            <a:schemeClr val="tx1"/>
                          </a:solidFill>
                        </a:rPr>
                        <a:t>Senior Staff Person</a:t>
                      </a:r>
                      <a:r>
                        <a:rPr lang="en-AU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A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u="sng" dirty="0" smtClean="0">
                          <a:solidFill>
                            <a:schemeClr val="tx1"/>
                          </a:solidFill>
                        </a:rPr>
                        <a:t>Chief Executive Officer (CEO)</a:t>
                      </a:r>
                    </a:p>
                    <a:p>
                      <a:r>
                        <a:rPr lang="en-AU" sz="2400" u="none" dirty="0" smtClean="0">
                          <a:solidFill>
                            <a:schemeClr val="tx1"/>
                          </a:solidFill>
                        </a:rPr>
                        <a:t>Executive Officer (EO)</a:t>
                      </a:r>
                    </a:p>
                    <a:p>
                      <a:r>
                        <a:rPr lang="en-AU" sz="2400" dirty="0" smtClean="0">
                          <a:solidFill>
                            <a:schemeClr val="tx1"/>
                          </a:solidFill>
                        </a:rPr>
                        <a:t>Executive Director</a:t>
                      </a:r>
                      <a:r>
                        <a:rPr lang="en-AU" sz="2400" baseline="0" dirty="0" smtClean="0">
                          <a:solidFill>
                            <a:schemeClr val="tx1"/>
                          </a:solidFill>
                        </a:rPr>
                        <a:t> (ED)</a:t>
                      </a:r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678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Equity is accumulated profits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921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800" dirty="0" smtClean="0">
              <a:latin typeface="Calibri" charset="0"/>
            </a:endParaRPr>
          </a:p>
          <a:p>
            <a:endParaRPr lang="en-AU" sz="2800" dirty="0" smtClean="0">
              <a:latin typeface="Calibri" charset="0"/>
            </a:endParaRPr>
          </a:p>
          <a:p>
            <a:endParaRPr lang="en-AU" sz="2800" dirty="0">
              <a:latin typeface="Calibri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5B284D-3632-8040-B244-E08EE8AEACA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60</a:t>
            </a:fld>
            <a:endParaRPr lang="en-AU">
              <a:solidFill>
                <a:srgbClr val="898989"/>
              </a:solidFill>
              <a:latin typeface="Calibri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844766"/>
              </p:ext>
            </p:extLst>
          </p:nvPr>
        </p:nvGraphicFramePr>
        <p:xfrm>
          <a:off x="611560" y="1340768"/>
          <a:ext cx="7704858" cy="4680519"/>
        </p:xfrm>
        <a:graphic>
          <a:graphicData uri="http://schemas.openxmlformats.org/drawingml/2006/table">
            <a:tbl>
              <a:tblPr firstRow="1" lastRow="1" bandRow="1">
                <a:tableStyleId>{284E427A-3D55-4303-BF80-6455036E1DE7}</a:tableStyleId>
              </a:tblPr>
              <a:tblGrid>
                <a:gridCol w="1512168"/>
                <a:gridCol w="1073254"/>
                <a:gridCol w="1292711"/>
                <a:gridCol w="1292711"/>
                <a:gridCol w="1292711"/>
                <a:gridCol w="1241303"/>
              </a:tblGrid>
              <a:tr h="870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Year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Year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Year 5</a:t>
                      </a:r>
                    </a:p>
                  </a:txBody>
                  <a:tcPr/>
                </a:tc>
              </a:tr>
              <a:tr h="870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$200,000</a:t>
                      </a:r>
                      <a:endParaRPr lang="en-US" dirty="0"/>
                    </a:p>
                  </a:txBody>
                  <a:tcPr/>
                </a:tc>
              </a:tr>
              <a:tr h="870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($80,000)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($100,000)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($200,000)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($340,000)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($150,000)</a:t>
                      </a:r>
                      <a:endParaRPr lang="en-US" dirty="0"/>
                    </a:p>
                  </a:txBody>
                  <a:tcPr/>
                </a:tc>
              </a:tr>
              <a:tr h="870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= Profit/(Loss)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$20,000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$50,000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$0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($40,000)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$50,000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</a:tr>
              <a:tr h="119778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EQUITY is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Accumulated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Profits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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$20,000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$70,000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$70,000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$30,000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$80,000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66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Accounting software packages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61</a:t>
            </a:fld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You must use good accounting systems!</a:t>
            </a:r>
          </a:p>
          <a:p>
            <a:r>
              <a:rPr lang="en-US" sz="2800" dirty="0" smtClean="0"/>
              <a:t>Use accounting software </a:t>
            </a:r>
            <a:r>
              <a:rPr lang="en-US" sz="2800" dirty="0" err="1" smtClean="0"/>
              <a:t>eg</a:t>
            </a:r>
            <a:r>
              <a:rPr lang="en-US" sz="2800" dirty="0" smtClean="0"/>
              <a:t>. MYOB or online</a:t>
            </a:r>
          </a:p>
          <a:p>
            <a:r>
              <a:rPr lang="en-US" sz="2800" dirty="0" smtClean="0"/>
              <a:t>Know how to use your accounting software!</a:t>
            </a:r>
          </a:p>
          <a:p>
            <a:r>
              <a:rPr lang="en-US" sz="2800" dirty="0" smtClean="0"/>
              <a:t>Get clear and relevant reports out on time</a:t>
            </a:r>
          </a:p>
          <a:p>
            <a:r>
              <a:rPr lang="en-US" sz="2800" dirty="0" smtClean="0"/>
              <a:t>Excel spreadsheets are not designed to produce the reports that you need and to allow reconciliation</a:t>
            </a:r>
          </a:p>
          <a:p>
            <a:r>
              <a:rPr lang="en-US" sz="2800" dirty="0" smtClean="0"/>
              <a:t>Reconciliation is confirming transactions to other documents</a:t>
            </a:r>
          </a:p>
        </p:txBody>
      </p:sp>
    </p:spTree>
    <p:extLst>
      <p:ext uri="{BB962C8B-B14F-4D97-AF65-F5344CB8AC3E}">
        <p14:creationId xmlns:p14="http://schemas.microsoft.com/office/powerpoint/2010/main" val="245326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Use “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Activity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Based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Costing”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2D175E2-375F-3D4F-B858-130306294C4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62</a:t>
            </a:fld>
            <a:endParaRPr lang="en-AU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P&amp;Ls look at the TYPE of income or expenditure</a:t>
            </a:r>
          </a:p>
          <a:p>
            <a:r>
              <a:rPr lang="en-US" dirty="0">
                <a:solidFill>
                  <a:srgbClr val="3366FF"/>
                </a:solidFill>
              </a:rPr>
              <a:t>Activity based costing looks at the REASONS the money has been earned or spent</a:t>
            </a:r>
          </a:p>
          <a:p>
            <a:r>
              <a:rPr lang="en-US" dirty="0" smtClean="0"/>
              <a:t>Use Activity Based Costing (“cost </a:t>
            </a:r>
            <a:r>
              <a:rPr lang="en-US" dirty="0" err="1" smtClean="0"/>
              <a:t>centres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It is an extra - sometimes better - look at profit</a:t>
            </a:r>
          </a:p>
          <a:p>
            <a:r>
              <a:rPr lang="en-US" dirty="0" smtClean="0"/>
              <a:t>Salaries need to be allocated to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5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Calibri" charset="0"/>
              </a:rPr>
              <a:t>Standard P&amp;L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2D175E2-375F-3D4F-B858-130306294C4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63</a:t>
            </a:fld>
            <a:endParaRPr lang="en-AU" dirty="0">
              <a:solidFill>
                <a:srgbClr val="898989"/>
              </a:solidFill>
              <a:latin typeface="Calibri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024141"/>
              </p:ext>
            </p:extLst>
          </p:nvPr>
        </p:nvGraphicFramePr>
        <p:xfrm>
          <a:off x="457200" y="1600200"/>
          <a:ext cx="3394720" cy="427707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97360"/>
                <a:gridCol w="1697360"/>
              </a:tblGrid>
              <a:tr h="534634">
                <a:tc>
                  <a:txBody>
                    <a:bodyPr/>
                    <a:lstStyle/>
                    <a:p>
                      <a:r>
                        <a:rPr lang="en-US" dirty="0" smtClean="0"/>
                        <a:t>PROFIT &amp; LOSS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INC</a:t>
                      </a:r>
                      <a:r>
                        <a:rPr lang="en-US" baseline="0" dirty="0" smtClean="0">
                          <a:solidFill>
                            <a:srgbClr val="008000"/>
                          </a:solidFill>
                        </a:rPr>
                        <a:t> - Members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$60,000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INC - </a:t>
                      </a:r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Regos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$100,000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INC - Corporate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$40,000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EXP - Salaries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($50,000)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EXP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- Catering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($50,000)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EXP - Printing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($50,000)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717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+mn-lt"/>
              </a:rPr>
              <a:t>Compared to</a:t>
            </a:r>
            <a:br>
              <a:rPr lang="en-AU" b="1" dirty="0" smtClean="0">
                <a:solidFill>
                  <a:srgbClr val="0000FF"/>
                </a:solidFill>
                <a:latin typeface="+mn-lt"/>
              </a:rPr>
            </a:br>
            <a:r>
              <a:rPr lang="en-US" b="1" dirty="0" smtClean="0">
                <a:solidFill>
                  <a:srgbClr val="0000FF"/>
                </a:solidFill>
                <a:latin typeface="+mn-lt"/>
              </a:rPr>
              <a:t>Activity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Based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Costing</a:t>
            </a:r>
            <a:endParaRPr lang="en-AU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2D175E2-375F-3D4F-B858-130306294C4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64</a:t>
            </a:fld>
            <a:endParaRPr lang="en-AU" dirty="0">
              <a:solidFill>
                <a:srgbClr val="898989"/>
              </a:solidFill>
              <a:latin typeface="Calibri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952510"/>
              </p:ext>
            </p:extLst>
          </p:nvPr>
        </p:nvGraphicFramePr>
        <p:xfrm>
          <a:off x="457200" y="1600200"/>
          <a:ext cx="3394720" cy="427707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697360"/>
                <a:gridCol w="1697360"/>
              </a:tblGrid>
              <a:tr h="534634">
                <a:tc>
                  <a:txBody>
                    <a:bodyPr/>
                    <a:lstStyle/>
                    <a:p>
                      <a:r>
                        <a:rPr lang="en-US" dirty="0" smtClean="0"/>
                        <a:t>PROFIT &amp; LOSS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INC</a:t>
                      </a:r>
                      <a:r>
                        <a:rPr lang="en-US" baseline="0" dirty="0" smtClean="0">
                          <a:solidFill>
                            <a:srgbClr val="008000"/>
                          </a:solidFill>
                        </a:rPr>
                        <a:t> - Members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$60,000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INC - </a:t>
                      </a:r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Regos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$100,000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INC - Corporate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$40,000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EXP - Salaries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($50,000)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EXP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- Catering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($50,000)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EXP - Printing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($50,000)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4634">
                <a:tc>
                  <a:txBody>
                    <a:bodyPr/>
                    <a:lstStyle/>
                    <a:p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336000"/>
              </p:ext>
            </p:extLst>
          </p:nvPr>
        </p:nvGraphicFramePr>
        <p:xfrm>
          <a:off x="4788024" y="1628800"/>
          <a:ext cx="3672408" cy="4248472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836204"/>
                <a:gridCol w="1836204"/>
              </a:tblGrid>
              <a:tr h="531059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 BASED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COSTING</a:t>
                      </a:r>
                      <a:endParaRPr lang="en-US" dirty="0"/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Membership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$50,000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Conference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$70,000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Magazine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($10,000)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($20,000)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Admin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($40,000)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105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PROFIT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$50,000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28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Calibri" charset="0"/>
              </a:rPr>
              <a:t>M</a:t>
            </a:r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ore on Activity Based Costing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921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>
                <a:latin typeface="Calibri" charset="0"/>
              </a:rPr>
              <a:t>In MYOB (as an example), the person entering the transaction to state TWO things:</a:t>
            </a:r>
          </a:p>
          <a:p>
            <a:pPr lvl="1"/>
            <a:r>
              <a:rPr lang="en-AU" sz="2400" dirty="0" smtClean="0">
                <a:latin typeface="Calibri" charset="0"/>
              </a:rPr>
              <a:t>The account code (registration, subscription, airfare, </a:t>
            </a:r>
            <a:r>
              <a:rPr lang="en-AU" sz="2400" dirty="0" err="1" smtClean="0">
                <a:latin typeface="Calibri" charset="0"/>
              </a:rPr>
              <a:t>etc</a:t>
            </a:r>
            <a:r>
              <a:rPr lang="en-AU" sz="2400" dirty="0" smtClean="0">
                <a:latin typeface="Calibri" charset="0"/>
              </a:rPr>
              <a:t>) which is the TYPE of income or expense</a:t>
            </a:r>
          </a:p>
          <a:p>
            <a:pPr lvl="1"/>
            <a:r>
              <a:rPr lang="en-AU" sz="2400" dirty="0" smtClean="0">
                <a:latin typeface="Calibri" charset="0"/>
              </a:rPr>
              <a:t>The Job Code (annual conference, Adelaide Christmas drinks, annual renewal)</a:t>
            </a:r>
          </a:p>
          <a:p>
            <a:r>
              <a:rPr lang="en-AU" dirty="0" smtClean="0">
                <a:latin typeface="Calibri" charset="0"/>
              </a:rPr>
              <a:t>Directors on the Board love this information and, if done correctly, they say “</a:t>
            </a:r>
            <a:r>
              <a:rPr lang="en-AU" i="1" dirty="0" smtClean="0">
                <a:latin typeface="Calibri" charset="0"/>
              </a:rPr>
              <a:t>aha, now I understand</a:t>
            </a:r>
            <a:r>
              <a:rPr lang="en-AU" dirty="0" smtClean="0">
                <a:latin typeface="Calibri" charset="0"/>
              </a:rPr>
              <a:t>”</a:t>
            </a:r>
            <a:endParaRPr lang="en-AU" sz="3200" dirty="0">
              <a:latin typeface="Calibri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5B284D-3632-8040-B244-E08EE8AEACA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65</a:t>
            </a:fld>
            <a:endParaRPr lang="en-AU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755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Budgets </a:t>
            </a:r>
            <a:r>
              <a:rPr lang="en-AU" b="1" dirty="0">
                <a:solidFill>
                  <a:srgbClr val="0000FF"/>
                </a:solidFill>
                <a:latin typeface="Calibri" charset="0"/>
              </a:rPr>
              <a:t>= your profitability </a:t>
            </a:r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plan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921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sz="2800" dirty="0" smtClean="0">
                <a:latin typeface="Calibri" charset="0"/>
              </a:rPr>
              <a:t>Giving credit to Governments of all political persuasions, they pay attention to the Budgets</a:t>
            </a:r>
          </a:p>
          <a:p>
            <a:r>
              <a:rPr lang="en-AU" sz="2800" dirty="0" smtClean="0">
                <a:latin typeface="Calibri" charset="0"/>
              </a:rPr>
              <a:t>Associations start with annual Strategic Planning Day</a:t>
            </a:r>
          </a:p>
          <a:p>
            <a:r>
              <a:rPr lang="en-AU" sz="2800" i="1" dirty="0" smtClean="0">
                <a:latin typeface="Calibri" charset="0"/>
              </a:rPr>
              <a:t>Without knowing plans first, how can you budget?</a:t>
            </a:r>
          </a:p>
          <a:p>
            <a:r>
              <a:rPr lang="en-AU" sz="2800" dirty="0" smtClean="0">
                <a:latin typeface="Calibri" charset="0"/>
              </a:rPr>
              <a:t>Develop “activity based costing” budget from Plans</a:t>
            </a:r>
          </a:p>
          <a:p>
            <a:r>
              <a:rPr lang="en-AU" sz="2800" dirty="0" smtClean="0">
                <a:latin typeface="Calibri" charset="0"/>
              </a:rPr>
              <a:t>Make it clear what the budget is and </a:t>
            </a:r>
            <a:r>
              <a:rPr lang="en-AU" sz="2800" dirty="0" smtClean="0">
                <a:solidFill>
                  <a:srgbClr val="3366FF"/>
                </a:solidFill>
                <a:latin typeface="Calibri" charset="0"/>
              </a:rPr>
              <a:t>don’t change the original budget figure</a:t>
            </a:r>
            <a:r>
              <a:rPr lang="en-AU" sz="2800" dirty="0" smtClean="0">
                <a:latin typeface="Calibri" charset="0"/>
              </a:rPr>
              <a:t>, or budgets will be ignored</a:t>
            </a:r>
          </a:p>
          <a:p>
            <a:r>
              <a:rPr lang="en-AU" sz="2800" dirty="0" smtClean="0">
                <a:latin typeface="Calibri" charset="0"/>
              </a:rPr>
              <a:t>Yes, </a:t>
            </a:r>
            <a:r>
              <a:rPr lang="en-AU" sz="2800" dirty="0" smtClean="0">
                <a:solidFill>
                  <a:srgbClr val="3366FF"/>
                </a:solidFill>
                <a:latin typeface="Calibri" charset="0"/>
              </a:rPr>
              <a:t>projections (or forecast)</a:t>
            </a:r>
            <a:r>
              <a:rPr lang="en-AU" sz="2800" dirty="0" smtClean="0">
                <a:latin typeface="Calibri" charset="0"/>
              </a:rPr>
              <a:t> should be made throughout the year to avoid unpleasant surprises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5B284D-3632-8040-B244-E08EE8AEACA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66</a:t>
            </a:fld>
            <a:endParaRPr lang="en-AU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270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Budget tip = Show financial history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921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>
                <a:latin typeface="Calibri" charset="0"/>
              </a:rPr>
              <a:t>This is a reality check and puts the current situation in context</a:t>
            </a:r>
          </a:p>
          <a:p>
            <a:r>
              <a:rPr lang="en-AU" sz="2800" dirty="0" smtClean="0">
                <a:latin typeface="Calibri" charset="0"/>
              </a:rPr>
              <a:t>What was our equity in 1970? 1980? 1990?</a:t>
            </a:r>
          </a:p>
          <a:p>
            <a:r>
              <a:rPr lang="en-AU" sz="2800" dirty="0" smtClean="0">
                <a:latin typeface="Calibri" charset="0"/>
              </a:rPr>
              <a:t>Equity every year since 2000 should be known and can be stated at AGMs</a:t>
            </a:r>
          </a:p>
          <a:p>
            <a:r>
              <a:rPr lang="en-AU" sz="2800" dirty="0" smtClean="0">
                <a:latin typeface="Calibri" charset="0"/>
              </a:rPr>
              <a:t>Some Boards are stuck in the past when the association was broke</a:t>
            </a:r>
          </a:p>
          <a:p>
            <a:r>
              <a:rPr lang="en-AU" sz="2800" dirty="0" smtClean="0">
                <a:solidFill>
                  <a:srgbClr val="3366FF"/>
                </a:solidFill>
                <a:latin typeface="Calibri" charset="0"/>
              </a:rPr>
              <a:t>Including levels of Income over the years is useful as well, and profit figures over the years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5B284D-3632-8040-B244-E08EE8AEACA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67</a:t>
            </a:fld>
            <a:endParaRPr lang="en-AU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Example of Financial History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921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800" dirty="0" smtClean="0">
              <a:solidFill>
                <a:srgbClr val="800000"/>
              </a:solidFill>
              <a:latin typeface="Calibri" charset="0"/>
            </a:endParaRPr>
          </a:p>
          <a:p>
            <a:endParaRPr lang="en-AU" sz="2800" dirty="0" smtClean="0">
              <a:solidFill>
                <a:srgbClr val="800000"/>
              </a:solidFill>
              <a:latin typeface="Calibri" charset="0"/>
            </a:endParaRPr>
          </a:p>
          <a:p>
            <a:endParaRPr lang="en-AU" sz="2800" dirty="0">
              <a:solidFill>
                <a:srgbClr val="800000"/>
              </a:solidFill>
              <a:latin typeface="Calibri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5B284D-3632-8040-B244-E08EE8AEACA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68</a:t>
            </a:fld>
            <a:endParaRPr lang="en-AU">
              <a:solidFill>
                <a:srgbClr val="898989"/>
              </a:solidFill>
              <a:latin typeface="Calibri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658133"/>
              </p:ext>
            </p:extLst>
          </p:nvPr>
        </p:nvGraphicFramePr>
        <p:xfrm>
          <a:off x="1259632" y="1412776"/>
          <a:ext cx="6984776" cy="348399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73097"/>
                <a:gridCol w="873097"/>
                <a:gridCol w="873097"/>
                <a:gridCol w="873097"/>
                <a:gridCol w="873097"/>
                <a:gridCol w="873097"/>
                <a:gridCol w="844933"/>
                <a:gridCol w="901261"/>
              </a:tblGrid>
              <a:tr h="663848">
                <a:tc>
                  <a:txBody>
                    <a:bodyPr/>
                    <a:lstStyle/>
                    <a:p>
                      <a:r>
                        <a:rPr lang="en-US" dirty="0" smtClean="0"/>
                        <a:t>1990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</a:p>
                    <a:p>
                      <a:r>
                        <a:rPr lang="en-US" dirty="0" err="1" smtClean="0"/>
                        <a:t>Proj’n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40048">
                <a:tc>
                  <a:txBody>
                    <a:bodyPr/>
                    <a:lstStyle/>
                    <a:p>
                      <a:r>
                        <a:rPr lang="en-US" dirty="0" smtClean="0"/>
                        <a:t>$500K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Equity</a:t>
                      </a:r>
                      <a:endParaRPr lang="en-US" dirty="0"/>
                    </a:p>
                  </a:txBody>
                  <a:tcPr/>
                </a:tc>
              </a:tr>
              <a:tr h="940048">
                <a:tc>
                  <a:txBody>
                    <a:bodyPr/>
                    <a:lstStyle/>
                    <a:p>
                      <a:r>
                        <a:rPr lang="en-US" dirty="0" smtClean="0"/>
                        <a:t>$1.0M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endParaRPr lang="en-US" dirty="0"/>
                    </a:p>
                  </a:txBody>
                  <a:tcPr/>
                </a:tc>
              </a:tr>
              <a:tr h="94004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$50K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($30K)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$80K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$100K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$200K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$200K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$300K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Profit/(Loss)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022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History PLUS Budget</a:t>
            </a:r>
            <a:endParaRPr lang="en-AU" b="1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921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sz="2800" dirty="0" smtClean="0">
              <a:latin typeface="Calibri" charset="0"/>
            </a:endParaRPr>
          </a:p>
          <a:p>
            <a:endParaRPr lang="en-AU" sz="2800" dirty="0" smtClean="0">
              <a:latin typeface="Calibri" charset="0"/>
            </a:endParaRPr>
          </a:p>
          <a:p>
            <a:endParaRPr lang="en-AU" sz="2800" dirty="0">
              <a:latin typeface="Calibri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5B284D-3632-8040-B244-E08EE8AEACAC}" type="slidenum">
              <a:rPr lang="en-AU">
                <a:solidFill>
                  <a:srgbClr val="898989"/>
                </a:solidFill>
                <a:latin typeface="Calibri" charset="0"/>
              </a:rPr>
              <a:pPr eaLnBrk="1" hangingPunct="1"/>
              <a:t>69</a:t>
            </a:fld>
            <a:endParaRPr lang="en-AU">
              <a:solidFill>
                <a:srgbClr val="898989"/>
              </a:solidFill>
              <a:latin typeface="Calibri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153513"/>
              </p:ext>
            </p:extLst>
          </p:nvPr>
        </p:nvGraphicFramePr>
        <p:xfrm>
          <a:off x="1259632" y="1412776"/>
          <a:ext cx="6984776" cy="348399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73097"/>
                <a:gridCol w="873097"/>
                <a:gridCol w="873097"/>
                <a:gridCol w="873097"/>
                <a:gridCol w="873097"/>
                <a:gridCol w="873097"/>
                <a:gridCol w="844933"/>
                <a:gridCol w="901261"/>
              </a:tblGrid>
              <a:tr h="663848">
                <a:tc>
                  <a:txBody>
                    <a:bodyPr/>
                    <a:lstStyle/>
                    <a:p>
                      <a:r>
                        <a:rPr lang="en-US" dirty="0" smtClean="0"/>
                        <a:t>1990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</a:p>
                    <a:p>
                      <a:r>
                        <a:rPr lang="en-US" dirty="0" err="1" smtClean="0"/>
                        <a:t>Proj’n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</a:p>
                    <a:p>
                      <a:r>
                        <a:rPr lang="en-US" dirty="0" smtClean="0"/>
                        <a:t>Budget</a:t>
                      </a:r>
                    </a:p>
                  </a:txBody>
                  <a:tcPr/>
                </a:tc>
              </a:tr>
              <a:tr h="940048">
                <a:tc>
                  <a:txBody>
                    <a:bodyPr/>
                    <a:lstStyle/>
                    <a:p>
                      <a:r>
                        <a:rPr lang="en-US" dirty="0" smtClean="0"/>
                        <a:t>$500K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$3.8M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940048">
                <a:tc>
                  <a:txBody>
                    <a:bodyPr/>
                    <a:lstStyle/>
                    <a:p>
                      <a:r>
                        <a:rPr lang="en-US" dirty="0" smtClean="0"/>
                        <a:t>$1.0M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$4.0M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940048">
                <a:tc>
                  <a:txBody>
                    <a:bodyPr/>
                    <a:lstStyle/>
                    <a:p>
                      <a:r>
                        <a:rPr lang="en-US" dirty="0" smtClean="0"/>
                        <a:t>$50K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($30K)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800000"/>
                          </a:solidFill>
                        </a:rPr>
                        <a:t>$300K</a:t>
                      </a:r>
                      <a:endParaRPr lang="en-US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651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Definitions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17160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Three forms of control: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Private businesses (ownership can be bought &amp; sold)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Government (it’s compulsory and is the law)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Mission-driven (involvement &amp; control at that time)</a:t>
            </a:r>
            <a:endParaRPr lang="en-AU" dirty="0">
              <a:latin typeface="Calibri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“Mission-driven” organisations, which are independent and mutually owned, include: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Associations = any legal cause or interest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Charities = specified good causes</a:t>
            </a:r>
            <a:endParaRPr lang="en-AU" dirty="0">
              <a:latin typeface="Calibri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AU" dirty="0" smtClean="0">
                <a:latin typeface="Calibri" charset="0"/>
              </a:rPr>
              <a:t>Missions include professions, industries, communities, sports, arts, hobbies, unions, NGOs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© Associations Forum 2015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4531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0000FF"/>
                </a:solidFill>
                <a:latin typeface="Calibri" charset="0"/>
              </a:rPr>
              <a:t>Small budgets added up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952681"/>
              </p:ext>
            </p:extLst>
          </p:nvPr>
        </p:nvGraphicFramePr>
        <p:xfrm>
          <a:off x="457200" y="1600200"/>
          <a:ext cx="8219256" cy="405925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874440"/>
                <a:gridCol w="1080120"/>
                <a:gridCol w="1127661"/>
                <a:gridCol w="888563"/>
                <a:gridCol w="1080120"/>
                <a:gridCol w="1113538"/>
                <a:gridCol w="1027407"/>
                <a:gridCol w="1027407"/>
              </a:tblGrid>
              <a:tr h="56986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Lobby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800000"/>
                          </a:solidFill>
                        </a:rPr>
                        <a:t>TOTAL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56986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Subs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$100K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$100K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6986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Regos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$200K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$200K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56986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Print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$10K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$10K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$20K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$40K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986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Venue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$80K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$80K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986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Salary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$10K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$20K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$10K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$10K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$10K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$20K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$80K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69863">
                <a:tc>
                  <a:txBody>
                    <a:bodyPr/>
                    <a:lstStyle/>
                    <a:p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$80K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$90K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($10K)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($30K)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($10K)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($20K)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$100K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70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5809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Not long tall budgets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71</a:t>
            </a:fld>
            <a:endParaRPr lang="en-AU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369666"/>
              </p:ext>
            </p:extLst>
          </p:nvPr>
        </p:nvGraphicFramePr>
        <p:xfrm>
          <a:off x="3275856" y="1340768"/>
          <a:ext cx="2376264" cy="519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8132"/>
                <a:gridCol w="11881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ihjfhfpij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2341745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gtrghwr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4354355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gererger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5453455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rgrthju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5675677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8000"/>
                          </a:solidFill>
                        </a:rPr>
                        <a:t>zyhjlpf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454553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jp;luluik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773093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gfgbfbf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350509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fgbjjkyu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34058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ythhh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88472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trhjllo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534534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uilol9l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53453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tyjhhhtjy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545435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$466,498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264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Tips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for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engaging Board /Committees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72</a:t>
            </a:fld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them the history – make them think about the legacy from </a:t>
            </a:r>
            <a:r>
              <a:rPr lang="en-US" i="1" dirty="0" smtClean="0"/>
              <a:t>their time </a:t>
            </a:r>
            <a:r>
              <a:rPr lang="en-US" dirty="0" smtClean="0"/>
              <a:t>on Board</a:t>
            </a:r>
          </a:p>
          <a:p>
            <a:r>
              <a:rPr lang="en-US" dirty="0" smtClean="0"/>
              <a:t>Have a Strategic Planning Day to decide on plans </a:t>
            </a:r>
            <a:r>
              <a:rPr lang="en-US" dirty="0" smtClean="0">
                <a:solidFill>
                  <a:srgbClr val="000090"/>
                </a:solidFill>
              </a:rPr>
              <a:t>– without having a plan, how can you decide on what to make or spend?</a:t>
            </a:r>
          </a:p>
          <a:p>
            <a:r>
              <a:rPr lang="en-US" dirty="0" smtClean="0"/>
              <a:t>Ask the simplest question first: should we make a profit or loss? Then ask them for more</a:t>
            </a:r>
          </a:p>
          <a:p>
            <a:r>
              <a:rPr lang="en-US" dirty="0" err="1" smtClean="0"/>
              <a:t>Dataproject</a:t>
            </a:r>
            <a:r>
              <a:rPr lang="en-US" dirty="0" smtClean="0"/>
              <a:t> the figures – &amp; change them live!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05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Reports to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provide to the Board/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Committee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73</a:t>
            </a:fld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Always start with the </a:t>
            </a:r>
            <a:r>
              <a:rPr lang="en-US" dirty="0" smtClean="0">
                <a:solidFill>
                  <a:srgbClr val="000090"/>
                </a:solidFill>
              </a:rPr>
              <a:t>Balance Sheet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i="1" dirty="0" smtClean="0"/>
              <a:t>“are we </a:t>
            </a:r>
            <a:r>
              <a:rPr lang="en-US" i="1" dirty="0"/>
              <a:t>s</a:t>
            </a:r>
            <a:r>
              <a:rPr lang="en-US" i="1" dirty="0" smtClean="0"/>
              <a:t>olvent?”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Then show them the </a:t>
            </a:r>
            <a:r>
              <a:rPr lang="en-US" dirty="0" smtClean="0">
                <a:solidFill>
                  <a:srgbClr val="000090"/>
                </a:solidFill>
              </a:rPr>
              <a:t>P&amp;L, </a:t>
            </a:r>
            <a:r>
              <a:rPr lang="en-US" dirty="0" err="1" smtClean="0">
                <a:solidFill>
                  <a:srgbClr val="000000"/>
                </a:solidFill>
              </a:rPr>
              <a:t>eg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srgbClr val="000000"/>
                </a:solidFill>
              </a:rPr>
              <a:t>“we spend most of our money on salaries”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Then show them the </a:t>
            </a:r>
            <a:r>
              <a:rPr lang="en-US" dirty="0" smtClean="0">
                <a:solidFill>
                  <a:srgbClr val="000090"/>
                </a:solidFill>
              </a:rPr>
              <a:t>Jobs Summary </a:t>
            </a:r>
            <a:r>
              <a:rPr lang="en-US" dirty="0" smtClean="0">
                <a:solidFill>
                  <a:srgbClr val="000000"/>
                </a:solidFill>
              </a:rPr>
              <a:t>(using Activity Based Costing) </a:t>
            </a:r>
            <a:r>
              <a:rPr lang="en-US" i="1" dirty="0" err="1" smtClean="0">
                <a:solidFill>
                  <a:srgbClr val="000000"/>
                </a:solidFill>
              </a:rPr>
              <a:t>eg</a:t>
            </a:r>
            <a:r>
              <a:rPr lang="en-US" i="1" dirty="0" smtClean="0">
                <a:solidFill>
                  <a:srgbClr val="000000"/>
                </a:solidFill>
              </a:rPr>
              <a:t> “the printed journal is costing us too much money”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There is one figure the same in all 3 reports: the Year to Date (YTD) profit.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213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Why Boards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don't need all the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74</a:t>
            </a:fld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Ideally, associations and charities will have a distinction between governance (by the Board) and management (by the staff)</a:t>
            </a:r>
          </a:p>
          <a:p>
            <a:r>
              <a:rPr lang="en-US" sz="2800" dirty="0" smtClean="0"/>
              <a:t>Boards should meet every 3 months for a day</a:t>
            </a:r>
          </a:p>
          <a:p>
            <a:r>
              <a:rPr lang="en-US" sz="2800" dirty="0" smtClean="0"/>
              <a:t>They need to be vigilant and monitor the performance of the charity or association</a:t>
            </a:r>
          </a:p>
          <a:p>
            <a:r>
              <a:rPr lang="en-US" sz="2800" dirty="0" smtClean="0">
                <a:solidFill>
                  <a:srgbClr val="3366FF"/>
                </a:solidFill>
              </a:rPr>
              <a:t>Boards do need to concentrate on the “big picture” so why confuse them with little details?</a:t>
            </a:r>
          </a:p>
          <a:p>
            <a:r>
              <a:rPr lang="en-US" sz="2800" dirty="0" smtClean="0"/>
              <a:t>Obviously, NFPs need honesty &amp; transparency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8721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Who 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should do the finances?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Volunteers? Bookkeeper? Treasurer? Expert</a:t>
            </a:r>
            <a:r>
              <a:rPr lang="en-US" dirty="0" smtClean="0"/>
              <a:t>?</a:t>
            </a:r>
          </a:p>
          <a:p>
            <a:r>
              <a:rPr lang="en-US" dirty="0"/>
              <a:t>Employ appropriate </a:t>
            </a:r>
            <a:r>
              <a:rPr lang="en-US" dirty="0" smtClean="0"/>
              <a:t>staff:</a:t>
            </a:r>
          </a:p>
          <a:p>
            <a:pPr lvl="1"/>
            <a:r>
              <a:rPr lang="en-US" dirty="0" smtClean="0"/>
              <a:t>bookkeeper </a:t>
            </a:r>
            <a:r>
              <a:rPr lang="en-US" dirty="0"/>
              <a:t>to enter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contractor </a:t>
            </a:r>
            <a:r>
              <a:rPr lang="en-US" dirty="0"/>
              <a:t>to help with tricky </a:t>
            </a:r>
            <a:r>
              <a:rPr lang="en-US" dirty="0" smtClean="0"/>
              <a:t>transactions</a:t>
            </a:r>
            <a:endParaRPr lang="en-US" dirty="0"/>
          </a:p>
          <a:p>
            <a:pPr lvl="1"/>
            <a:r>
              <a:rPr lang="en-US" dirty="0" smtClean="0"/>
              <a:t>external </a:t>
            </a:r>
            <a:r>
              <a:rPr lang="en-US" dirty="0"/>
              <a:t>auditor to verify</a:t>
            </a:r>
          </a:p>
          <a:p>
            <a:r>
              <a:rPr lang="en-US" dirty="0" smtClean="0"/>
              <a:t>Like in other matters, use appropriate external </a:t>
            </a:r>
            <a:r>
              <a:rPr lang="en-US" smtClean="0"/>
              <a:t>financial advice</a:t>
            </a:r>
            <a:endParaRPr lang="en-AU" dirty="0" smtClean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75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2792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Replace Treasurer with</a:t>
            </a:r>
            <a:br>
              <a:rPr lang="en-US" b="1" dirty="0" smtClean="0">
                <a:solidFill>
                  <a:srgbClr val="0000FF"/>
                </a:solidFill>
                <a:latin typeface="+mn-lt"/>
              </a:rPr>
            </a:br>
            <a:r>
              <a:rPr lang="en-US" b="1" dirty="0" smtClean="0">
                <a:solidFill>
                  <a:srgbClr val="0000FF"/>
                </a:solidFill>
                <a:latin typeface="+mn-lt"/>
              </a:rPr>
              <a:t>“Finance &amp; Audit Sub-Committee”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Calibri" charset="0"/>
              </a:rPr>
              <a:t>Finances are too important to entrust to one person</a:t>
            </a:r>
          </a:p>
          <a:p>
            <a:r>
              <a:rPr lang="en-AU" dirty="0" smtClean="0">
                <a:latin typeface="Calibri" charset="0"/>
              </a:rPr>
              <a:t>Having a Treasurer means some Directors switch off as they trust their volunteer colleague</a:t>
            </a:r>
            <a:endParaRPr lang="en-AU" dirty="0">
              <a:latin typeface="Calibri" charset="0"/>
            </a:endParaRPr>
          </a:p>
          <a:p>
            <a:r>
              <a:rPr lang="en-AU" dirty="0" smtClean="0">
                <a:latin typeface="Calibri" charset="0"/>
              </a:rPr>
              <a:t>Replace Treasurer with Audit/Finance/Risk sub-committee with minimum of 3</a:t>
            </a:r>
          </a:p>
          <a:p>
            <a:r>
              <a:rPr lang="en-AU" dirty="0" smtClean="0">
                <a:latin typeface="Calibri" charset="0"/>
              </a:rPr>
              <a:t>Include non-Directors on this sub-</a:t>
            </a:r>
            <a:r>
              <a:rPr lang="en-AU" dirty="0">
                <a:latin typeface="Calibri" charset="0"/>
              </a:rPr>
              <a:t>c</a:t>
            </a:r>
            <a:r>
              <a:rPr lang="en-AU" dirty="0" smtClean="0">
                <a:latin typeface="Calibri" charset="0"/>
              </a:rPr>
              <a:t>ommittee</a:t>
            </a:r>
          </a:p>
          <a:p>
            <a:endParaRPr lang="en-AU" dirty="0" smtClean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76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535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+mn-lt"/>
              </a:rPr>
              <a:t>When “two signatories” are necessary – and usually they are not</a:t>
            </a:r>
            <a:endParaRPr lang="en-US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Calibri" charset="0"/>
              </a:rPr>
              <a:t>Association finances need to be controlled</a:t>
            </a:r>
          </a:p>
          <a:p>
            <a:r>
              <a:rPr lang="en-AU" dirty="0" smtClean="0">
                <a:latin typeface="Calibri" charset="0"/>
              </a:rPr>
              <a:t>Use different accounts at different banks</a:t>
            </a:r>
          </a:p>
          <a:p>
            <a:r>
              <a:rPr lang="en-AU" dirty="0" smtClean="0">
                <a:latin typeface="Calibri" charset="0"/>
              </a:rPr>
              <a:t>Reserves should be ‘locked away’ with 2 signatories in “Investments account”</a:t>
            </a:r>
          </a:p>
          <a:p>
            <a:r>
              <a:rPr lang="en-AU" dirty="0">
                <a:latin typeface="Calibri" charset="0"/>
              </a:rPr>
              <a:t>D</a:t>
            </a:r>
            <a:r>
              <a:rPr lang="en-AU" dirty="0" smtClean="0">
                <a:latin typeface="Calibri" charset="0"/>
              </a:rPr>
              <a:t>eposits for membership, registrations, sponsor goes into “Deposits account”</a:t>
            </a:r>
          </a:p>
          <a:p>
            <a:r>
              <a:rPr lang="en-AU" dirty="0" smtClean="0">
                <a:latin typeface="Calibri" charset="0"/>
              </a:rPr>
              <a:t>Staff is given “Operating account” to pay bills</a:t>
            </a:r>
          </a:p>
          <a:p>
            <a:r>
              <a:rPr lang="en-AU" dirty="0" smtClean="0">
                <a:latin typeface="Calibri" charset="0"/>
              </a:rPr>
              <a:t>When “Ops A/c” funds low, Board tops it up</a:t>
            </a:r>
          </a:p>
          <a:p>
            <a:endParaRPr lang="en-AU" dirty="0" smtClean="0">
              <a:latin typeface="Calibri" charset="0"/>
            </a:endParaRPr>
          </a:p>
          <a:p>
            <a:endParaRPr lang="en-AU" dirty="0" smtClean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0BF8B-D610-224D-9F31-47B953F0DBA8}" type="slidenum">
              <a:rPr lang="en-AU" smtClean="0"/>
              <a:pPr/>
              <a:t>77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5104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 smtClean="0">
                <a:solidFill>
                  <a:srgbClr val="FF0000"/>
                </a:solidFill>
                <a:latin typeface="Calibri" charset="0"/>
              </a:rPr>
              <a:t>Question 7</a:t>
            </a:r>
            <a:endParaRPr lang="en-AU" b="1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1638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Does your association understand financial matters?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Has a budget been developed that will achieve the strategic plan?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Is your association making wise decisions about spending money to achieve outcomes?</a:t>
            </a:r>
            <a:endParaRPr lang="en-US" sz="3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556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b="1" dirty="0">
                <a:solidFill>
                  <a:srgbClr val="0000FF"/>
                </a:solidFill>
                <a:latin typeface="+mn-lt"/>
                <a:ea typeface="ＭＳ ゴシック"/>
              </a:rPr>
              <a:t>Conclusion</a:t>
            </a:r>
            <a:endParaRPr lang="en-AU" b="1" i="1" u="none" strike="noStrike" baseline="0" dirty="0" smtClean="0">
              <a:solidFill>
                <a:srgbClr val="0000FF"/>
              </a:solidFill>
              <a:latin typeface="+mn-lt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5"/>
            <a:ext cx="8229600" cy="4525963"/>
          </a:xfrm>
        </p:spPr>
        <p:txBody>
          <a:bodyPr>
            <a:normAutofit/>
          </a:bodyPr>
          <a:lstStyle/>
          <a:p>
            <a:pPr marL="514296" indent="-514296">
              <a:buFont typeface="+mj-lt"/>
              <a:buAutoNum type="arabicPeriod"/>
            </a:pPr>
            <a:r>
              <a:rPr lang="en-AU" sz="2800" dirty="0">
                <a:solidFill>
                  <a:srgbClr val="000000"/>
                </a:solidFill>
                <a:ea typeface="ＭＳ ゴシック"/>
              </a:rPr>
              <a:t>The right </a:t>
            </a:r>
            <a:r>
              <a:rPr lang="en-AU" sz="2800" dirty="0" smtClean="0">
                <a:solidFill>
                  <a:srgbClr val="FF0000"/>
                </a:solidFill>
                <a:ea typeface="ＭＳ ゴシック"/>
              </a:rPr>
              <a:t>structure</a:t>
            </a: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 matters: </a:t>
            </a:r>
            <a:r>
              <a:rPr lang="en-AU" dirty="0">
                <a:solidFill>
                  <a:srgbClr val="000000"/>
                </a:solidFill>
                <a:ea typeface="ＭＳ ゴシック"/>
              </a:rPr>
              <a:t>unless suitable foundations </a:t>
            </a:r>
            <a:r>
              <a:rPr lang="en-AU" dirty="0" smtClean="0">
                <a:solidFill>
                  <a:srgbClr val="000000"/>
                </a:solidFill>
                <a:ea typeface="ＭＳ ゴシック"/>
              </a:rPr>
              <a:t>(legislation, constitution) are in place, everything else will be unstable.</a:t>
            </a:r>
            <a:endParaRPr lang="en-AU" dirty="0">
              <a:solidFill>
                <a:srgbClr val="000000"/>
              </a:solidFill>
              <a:ea typeface="ＭＳ ゴシック"/>
            </a:endParaRPr>
          </a:p>
          <a:p>
            <a:pPr marL="514296" indent="-514296">
              <a:buFont typeface="+mj-lt"/>
              <a:buAutoNum type="arabicPeriod"/>
            </a:pPr>
            <a:r>
              <a:rPr lang="en-AU" dirty="0" smtClean="0">
                <a:solidFill>
                  <a:srgbClr val="000000"/>
                </a:solidFill>
                <a:ea typeface="ＭＳ ゴシック"/>
              </a:rPr>
              <a:t>Once structure is in place, the way your association operates – its </a:t>
            </a:r>
            <a:r>
              <a:rPr lang="en-AU" dirty="0" smtClean="0">
                <a:solidFill>
                  <a:srgbClr val="FF0000"/>
                </a:solidFill>
                <a:ea typeface="ＭＳ ゴシック"/>
              </a:rPr>
              <a:t>governance</a:t>
            </a:r>
            <a:r>
              <a:rPr lang="en-AU" dirty="0" smtClean="0">
                <a:solidFill>
                  <a:srgbClr val="000000"/>
                </a:solidFill>
                <a:ea typeface="ＭＳ ゴシック"/>
              </a:rPr>
              <a:t> – is a key factor in enabling success.</a:t>
            </a:r>
            <a:endParaRPr lang="en-AU" sz="2800" dirty="0">
              <a:solidFill>
                <a:srgbClr val="000000"/>
              </a:solidFill>
              <a:ea typeface="ＭＳ ゴシック"/>
            </a:endParaRPr>
          </a:p>
          <a:p>
            <a:pPr marL="514296" indent="-514296">
              <a:buFont typeface="+mj-lt"/>
              <a:buAutoNum type="arabicPeriod"/>
            </a:pP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Finally, associations can have the right foundations and methodology, but these aren’t helpful if things don’t occur. Therefore associations need </a:t>
            </a:r>
            <a:r>
              <a:rPr lang="en-AU" sz="2800" dirty="0" smtClean="0">
                <a:solidFill>
                  <a:srgbClr val="FF0000"/>
                </a:solidFill>
                <a:ea typeface="ＭＳ ゴシック"/>
              </a:rPr>
              <a:t>plans and related budgets</a:t>
            </a:r>
            <a:r>
              <a:rPr lang="en-AU" sz="2800" dirty="0" smtClean="0">
                <a:solidFill>
                  <a:srgbClr val="000000"/>
                </a:solidFill>
                <a:ea typeface="ＭＳ ゴシック"/>
              </a:rPr>
              <a:t>.</a:t>
            </a:r>
            <a:endParaRPr lang="en-AU" sz="2800" dirty="0">
              <a:solidFill>
                <a:srgbClr val="000000"/>
              </a:solidFill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65125"/>
          </a:xfrm>
        </p:spPr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04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Wh</a:t>
            </a:r>
            <a:r>
              <a:rPr lang="en-US" b="1" dirty="0" smtClean="0">
                <a:solidFill>
                  <a:srgbClr val="0000FF"/>
                </a:solidFill>
                <a:latin typeface="Calibri"/>
                <a:ea typeface="ＭＳ ゴシック"/>
              </a:rPr>
              <a:t>y bother incorporating? </a:t>
            </a:r>
            <a:endParaRPr lang="en-US" b="1" i="0" u="none" strike="noStrike" baseline="0" dirty="0" smtClean="0">
              <a:solidFill>
                <a:srgbClr val="0000FF"/>
              </a:solidFill>
              <a:latin typeface="Calibri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628801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ea typeface="ＭＳ ゴシック"/>
              </a:rPr>
              <a:t>Limits liability: the “corporate veil”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ea typeface="ＭＳ ゴシック"/>
              </a:rPr>
              <a:t>Entity is sued, </a:t>
            </a:r>
            <a:r>
              <a:rPr lang="en-US" dirty="0">
                <a:solidFill>
                  <a:srgbClr val="000000"/>
                </a:solidFill>
                <a:ea typeface="ＭＳ ゴシック"/>
              </a:rPr>
              <a:t>not </a:t>
            </a:r>
            <a:r>
              <a:rPr lang="en-US" dirty="0" smtClean="0">
                <a:solidFill>
                  <a:srgbClr val="000000"/>
                </a:solidFill>
                <a:ea typeface="ＭＳ ゴシック"/>
              </a:rPr>
              <a:t>individual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ea typeface="ＭＳ ゴシック"/>
              </a:rPr>
              <a:t>Credibility and legitimacy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ea typeface="ＭＳ ゴシック"/>
              </a:rPr>
              <a:t>Ease of succession from member to member and director to director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ea typeface="ＭＳ ゴシック"/>
              </a:rPr>
              <a:t>However, a new independent entity is created and it is more than a gathering of interests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21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i-FI" b="1" i="0" u="none" strike="noStrike" baseline="0" dirty="0" err="1" smtClean="0">
                <a:solidFill>
                  <a:srgbClr val="0000FF"/>
                </a:solidFill>
                <a:latin typeface="Calibri"/>
                <a:ea typeface="ＭＳ ゴシック"/>
              </a:rPr>
              <a:t>Thank</a:t>
            </a:r>
            <a:r>
              <a:rPr lang="fi-FI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 </a:t>
            </a:r>
            <a:r>
              <a:rPr lang="fi-FI" b="1" i="0" u="none" strike="noStrike" baseline="0" dirty="0" err="1" smtClean="0">
                <a:solidFill>
                  <a:srgbClr val="0000FF"/>
                </a:solidFill>
                <a:latin typeface="Calibri"/>
                <a:ea typeface="ＭＳ ゴシック"/>
              </a:rPr>
              <a:t>you</a:t>
            </a:r>
            <a:r>
              <a:rPr lang="fi-FI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 to UIA,</a:t>
            </a:r>
            <a:r>
              <a:rPr lang="fi-FI" b="1" i="0" u="none" strike="noStrike" dirty="0" smtClean="0">
                <a:solidFill>
                  <a:srgbClr val="0000FF"/>
                </a:solidFill>
                <a:latin typeface="Calibri"/>
                <a:ea typeface="ＭＳ ゴシック"/>
              </a:rPr>
              <a:t> </a:t>
            </a:r>
            <a:r>
              <a:rPr lang="fi-FI" b="1" i="0" u="none" strike="noStrike" dirty="0" err="1" smtClean="0">
                <a:solidFill>
                  <a:srgbClr val="0000FF"/>
                </a:solidFill>
                <a:latin typeface="Calibri"/>
                <a:ea typeface="ＭＳ ゴシック"/>
              </a:rPr>
              <a:t>Thailand</a:t>
            </a:r>
            <a:r>
              <a:rPr lang="fi-FI" b="1" i="0" u="none" strike="noStrike" dirty="0" smtClean="0">
                <a:solidFill>
                  <a:srgbClr val="0000FF"/>
                </a:solidFill>
                <a:latin typeface="Calibri"/>
                <a:ea typeface="ＭＳ ゴシック"/>
              </a:rPr>
              <a:t> and </a:t>
            </a:r>
            <a:r>
              <a:rPr lang="fi-FI" b="1" i="0" u="none" strike="noStrike" dirty="0" err="1" smtClean="0">
                <a:solidFill>
                  <a:srgbClr val="0000FF"/>
                </a:solidFill>
                <a:latin typeface="Calibri"/>
                <a:ea typeface="ＭＳ ゴシック"/>
              </a:rPr>
              <a:t>attendees</a:t>
            </a:r>
            <a:r>
              <a:rPr lang="fi-FI" b="1" i="0" u="none" strike="noStrike" baseline="0" dirty="0" smtClean="0">
                <a:solidFill>
                  <a:srgbClr val="0000FF"/>
                </a:solidFill>
                <a:latin typeface="Calibri"/>
                <a:ea typeface="ＭＳ ゴシック"/>
              </a:rPr>
              <a:t>!</a:t>
            </a:r>
            <a:endParaRPr lang="fi-FI" b="1" i="0" u="none" strike="noStrike" baseline="0" dirty="0" smtClean="0">
              <a:solidFill>
                <a:srgbClr val="0000FF"/>
              </a:solidFill>
              <a:latin typeface="Times New Roman"/>
              <a:ea typeface="ＭＳ ゴシック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000" dirty="0"/>
              <a:t>John Peacock, General Manager, Associations </a:t>
            </a:r>
            <a:r>
              <a:rPr lang="en-US" sz="2000" dirty="0" smtClean="0"/>
              <a:t>Forum </a:t>
            </a:r>
            <a:r>
              <a:rPr lang="fi-FI" sz="2000" dirty="0">
                <a:ea typeface="ＭＳ ゴシック"/>
              </a:rPr>
              <a:t>Pty </a:t>
            </a:r>
            <a:r>
              <a:rPr lang="fi-FI" sz="2000" dirty="0" smtClean="0">
                <a:ea typeface="ＭＳ ゴシック"/>
              </a:rPr>
              <a:t>Ltd</a:t>
            </a:r>
          </a:p>
          <a:p>
            <a:pPr marL="0" lvl="0" indent="0">
              <a:buNone/>
            </a:pPr>
            <a:r>
              <a:rPr lang="fi-FI" sz="2000" dirty="0" smtClean="0">
                <a:ea typeface="ＭＳ ゴシック"/>
                <a:hlinkClick r:id="rId2"/>
              </a:rPr>
              <a:t>jpeacock@nfp.net.au</a:t>
            </a:r>
            <a:endParaRPr lang="fi-FI" sz="2000" dirty="0">
              <a:ea typeface="ＭＳ ゴシック"/>
            </a:endParaRPr>
          </a:p>
          <a:p>
            <a:pPr marL="0" lvl="0" indent="0">
              <a:buNone/>
            </a:pPr>
            <a:r>
              <a:rPr lang="fi-FI" sz="2000" dirty="0" smtClean="0">
                <a:ea typeface="ＭＳ ゴシック"/>
              </a:rPr>
              <a:t>+61 </a:t>
            </a:r>
            <a:r>
              <a:rPr lang="en-GB" sz="2000" dirty="0" smtClean="0"/>
              <a:t>2 </a:t>
            </a:r>
            <a:r>
              <a:rPr lang="en-GB" sz="2000" dirty="0"/>
              <a:t>9904 8200    </a:t>
            </a:r>
            <a:endParaRPr lang="fi-FI" sz="2000" dirty="0">
              <a:ea typeface="ＭＳ ゴシック"/>
            </a:endParaRPr>
          </a:p>
          <a:p>
            <a:pPr marL="0" lvl="0" indent="0">
              <a:buNone/>
            </a:pPr>
            <a:endParaRPr lang="fi-FI" sz="2000" dirty="0">
              <a:solidFill>
                <a:srgbClr val="000000"/>
              </a:solidFill>
              <a:ea typeface="ＭＳ ゴシック"/>
            </a:endParaRPr>
          </a:p>
          <a:p>
            <a:pPr marL="0" lvl="0" indent="0">
              <a:buNone/>
            </a:pPr>
            <a:r>
              <a:rPr lang="fi-FI" sz="2000" dirty="0" smtClean="0">
                <a:ea typeface="ＭＳ ゴシック"/>
                <a:hlinkClick r:id="rId3"/>
              </a:rPr>
              <a:t>www.associations.net.au</a:t>
            </a:r>
            <a:endParaRPr lang="fi-FI" sz="2000" dirty="0">
              <a:ea typeface="ＭＳ ゴシック"/>
            </a:endParaRP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1"/>
                </a:solidFill>
              </a:rPr>
              <a:t>Associations Forum National</a:t>
            </a:r>
            <a:r>
              <a:rPr lang="en-GB" sz="2000" b="1" i="1" dirty="0">
                <a:solidFill>
                  <a:schemeClr val="accent1"/>
                </a:solidFill>
              </a:rPr>
              <a:t> </a:t>
            </a:r>
            <a:r>
              <a:rPr lang="en-GB" sz="2000" b="1" i="1" dirty="0" smtClean="0">
                <a:solidFill>
                  <a:schemeClr val="accent1"/>
                </a:solidFill>
              </a:rPr>
              <a:t>Conference</a:t>
            </a:r>
            <a:r>
              <a:rPr lang="en-GB" sz="2000" i="1" dirty="0" smtClean="0">
                <a:solidFill>
                  <a:schemeClr val="accent1"/>
                </a:solidFill>
              </a:rPr>
              <a:t>:</a:t>
            </a:r>
          </a:p>
          <a:p>
            <a:pPr marL="0" indent="0">
              <a:buNone/>
            </a:pPr>
            <a:r>
              <a:rPr lang="en-GB" sz="2000" i="1" dirty="0" smtClean="0">
                <a:solidFill>
                  <a:schemeClr val="accent1"/>
                </a:solidFill>
              </a:rPr>
              <a:t>4 </a:t>
            </a:r>
            <a:r>
              <a:rPr lang="en-GB" sz="2000" i="1" dirty="0">
                <a:solidFill>
                  <a:schemeClr val="accent1"/>
                </a:solidFill>
              </a:rPr>
              <a:t>-</a:t>
            </a:r>
            <a:r>
              <a:rPr lang="en-GB" sz="2000" i="1" dirty="0" smtClean="0">
                <a:solidFill>
                  <a:schemeClr val="accent1"/>
                </a:solidFill>
              </a:rPr>
              <a:t> 5 </a:t>
            </a:r>
            <a:r>
              <a:rPr lang="en-GB" sz="2000" i="1" dirty="0">
                <a:solidFill>
                  <a:schemeClr val="accent1"/>
                </a:solidFill>
              </a:rPr>
              <a:t>July </a:t>
            </a:r>
            <a:r>
              <a:rPr lang="en-GB" sz="2000" i="1" dirty="0" smtClean="0">
                <a:solidFill>
                  <a:schemeClr val="accent1"/>
                </a:solidFill>
              </a:rPr>
              <a:t>2016 Melbourne Convention &amp;</a:t>
            </a:r>
            <a:r>
              <a:rPr lang="en-GB" sz="2000" i="1" dirty="0">
                <a:solidFill>
                  <a:schemeClr val="accent1"/>
                </a:solidFill>
              </a:rPr>
              <a:t> Convention Centre, </a:t>
            </a:r>
            <a:r>
              <a:rPr lang="en-GB" sz="2000" i="1" dirty="0" smtClean="0">
                <a:solidFill>
                  <a:schemeClr val="accent1"/>
                </a:solidFill>
              </a:rPr>
              <a:t>Australia</a:t>
            </a:r>
            <a:endParaRPr lang="en-GB" sz="2400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sz="2400" dirty="0"/>
          </a:p>
          <a:p>
            <a:pPr lvl="0" rtl="0"/>
            <a:endParaRPr lang="fi-FI" sz="2400" dirty="0">
              <a:solidFill>
                <a:srgbClr val="3366FF"/>
              </a:solidFill>
              <a:latin typeface="Calibri"/>
              <a:ea typeface="ＭＳ 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Associations Forum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4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824719"/>
              </p:ext>
            </p:extLst>
          </p:nvPr>
        </p:nvGraphicFramePr>
        <p:xfrm>
          <a:off x="179512" y="271315"/>
          <a:ext cx="8712968" cy="647005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24136"/>
                <a:gridCol w="1968086"/>
                <a:gridCol w="2198675"/>
                <a:gridCol w="1481016"/>
                <a:gridCol w="1841055"/>
              </a:tblGrid>
              <a:tr h="387045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NATION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ACT</a:t>
                      </a:r>
                      <a:r>
                        <a:rPr lang="en-US" sz="1800" b="1" baseline="0" dirty="0" smtClean="0"/>
                        <a:t> / LAW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ENTITY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REGULATOR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ISSUES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Australia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Corporations</a:t>
                      </a:r>
                      <a:r>
                        <a:rPr lang="en-US" sz="1800" baseline="0" dirty="0" smtClean="0"/>
                        <a:t> Act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Company Limited by Guarantee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</a:txBody>
                  <a:tcPr/>
                </a:tc>
              </a:tr>
              <a:tr h="72807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Associations Incorporation Acts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Incorporated</a:t>
                      </a:r>
                      <a:r>
                        <a:rPr lang="en-US" sz="1800" baseline="0" dirty="0" smtClean="0"/>
                        <a:t> Association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</a:t>
                      </a:r>
                      <a:r>
                        <a:rPr lang="en-US" sz="1800" baseline="0" dirty="0" smtClean="0"/>
                        <a:t> regulator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Hong Kong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Companies Ordinance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Company Limited by Guarantee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70311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Societies Ordinance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Incorporated</a:t>
                      </a:r>
                      <a:r>
                        <a:rPr lang="en-US" sz="1800" baseline="0" dirty="0" smtClean="0"/>
                        <a:t> Society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 limited</a:t>
                      </a:r>
                      <a:r>
                        <a:rPr lang="en-US" sz="1800" baseline="0" dirty="0" smtClean="0"/>
                        <a:t> liability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smtClean="0">
                          <a:sym typeface="Wingdings"/>
                        </a:rPr>
                        <a:t></a:t>
                      </a:r>
                      <a:endParaRPr lang="en-US" sz="1800" dirty="0"/>
                    </a:p>
                  </a:txBody>
                  <a:tcPr/>
                </a:tc>
              </a:tr>
              <a:tr h="674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Singapore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Companies Act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Company Limited by Guarantee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ACRA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2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Societies Act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Registered</a:t>
                      </a:r>
                      <a:r>
                        <a:rPr lang="en-US" sz="1800" baseline="0" dirty="0" smtClean="0"/>
                        <a:t> Society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Registry of</a:t>
                      </a:r>
                    </a:p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Societies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 limited</a:t>
                      </a:r>
                      <a:r>
                        <a:rPr lang="en-US" sz="1800" baseline="0" dirty="0" smtClean="0"/>
                        <a:t> liability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smtClean="0">
                          <a:sym typeface="Wingdings"/>
                        </a:rPr>
                        <a:t></a:t>
                      </a:r>
                      <a:endParaRPr lang="en-US" sz="1800" dirty="0"/>
                    </a:p>
                  </a:txBody>
                  <a:tcPr/>
                </a:tc>
              </a:tr>
              <a:tr h="512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Malaysia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Companies Act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Company Limited by Guarantee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Need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large assets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471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Societies Act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Registered</a:t>
                      </a:r>
                      <a:r>
                        <a:rPr lang="en-US" sz="1800" baseline="0" dirty="0" smtClean="0"/>
                        <a:t> Society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Registry of</a:t>
                      </a:r>
                    </a:p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Societies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 limited</a:t>
                      </a:r>
                      <a:r>
                        <a:rPr lang="en-US" sz="1800" baseline="0" dirty="0" smtClean="0"/>
                        <a:t> liability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smtClean="0">
                          <a:sym typeface="Wingdings"/>
                        </a:rPr>
                        <a:t></a:t>
                      </a:r>
                      <a:endParaRPr lang="en-US" sz="1800" dirty="0" smtClean="0"/>
                    </a:p>
                  </a:txBody>
                  <a:tcPr/>
                </a:tc>
              </a:tr>
              <a:tr h="38471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Philippines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Corporations Code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TBA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8471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Korea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Civil Act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TBA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33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9010</TotalTime>
  <Words>5263</Words>
  <Application>Microsoft Macintosh PowerPoint</Application>
  <PresentationFormat>On-screen Show (4:3)</PresentationFormat>
  <Paragraphs>1001</Paragraphs>
  <Slides>80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Office Theme</vt:lpstr>
      <vt:lpstr>Why Your Association Needs: (A) Good Structure, (B) Good Governance  and (C) Good Plans &amp; Budgets</vt:lpstr>
      <vt:lpstr>About Associations Forum</vt:lpstr>
      <vt:lpstr>Our conference &amp; magazine</vt:lpstr>
      <vt:lpstr>Facilitator’s Career as a CEO and Volunteer Director</vt:lpstr>
      <vt:lpstr>A: Good Structure</vt:lpstr>
      <vt:lpstr>Terminology</vt:lpstr>
      <vt:lpstr>Definitions</vt:lpstr>
      <vt:lpstr>Why bother incorporating? </vt:lpstr>
      <vt:lpstr>PowerPoint Presentation</vt:lpstr>
      <vt:lpstr>The importance of avoiding personal liability for Directors</vt:lpstr>
      <vt:lpstr>Question 1</vt:lpstr>
      <vt:lpstr>Fiduciary duty – common law</vt:lpstr>
      <vt:lpstr>Fiduciary duty – statute law</vt:lpstr>
      <vt:lpstr>Conflict of Interest</vt:lpstr>
      <vt:lpstr>Typical requirements for advantageous taxation status</vt:lpstr>
      <vt:lpstr>Question 2</vt:lpstr>
      <vt:lpstr>How governance differs from management</vt:lpstr>
      <vt:lpstr>About Constitutions</vt:lpstr>
      <vt:lpstr>Content of Constitutions</vt:lpstr>
      <vt:lpstr>Members’ responsibilities</vt:lpstr>
      <vt:lpstr>Directors have a duty of care but do Members?</vt:lpstr>
      <vt:lpstr>Moving from ‘management’ to ‘governance’ </vt:lpstr>
      <vt:lpstr>Board Meetings (for Directors) cf. General Meetings (for Members)</vt:lpstr>
      <vt:lpstr>Question 3</vt:lpstr>
      <vt:lpstr>B: Good Governance</vt:lpstr>
      <vt:lpstr>What is corporate governance?</vt:lpstr>
      <vt:lpstr>Association’s key documents</vt:lpstr>
      <vt:lpstr>By-laws/Regulations </vt:lpstr>
      <vt:lpstr>Governance Charter (a By-law)</vt:lpstr>
      <vt:lpstr>Typical annual Board cycle</vt:lpstr>
      <vt:lpstr>Who should be on a Board?</vt:lpstr>
      <vt:lpstr>Associations Forum Board Survey </vt:lpstr>
      <vt:lpstr>Directors are not ‘delegates’</vt:lpstr>
      <vt:lpstr>Directors can’t transfer their vote</vt:lpstr>
      <vt:lpstr>Board/staff relationship </vt:lpstr>
      <vt:lpstr>Question 4</vt:lpstr>
      <vt:lpstr>Board agendas</vt:lpstr>
      <vt:lpstr>Board decisions</vt:lpstr>
      <vt:lpstr>Board minutes</vt:lpstr>
      <vt:lpstr>Chairing meetings</vt:lpstr>
      <vt:lpstr>Office Bearers</vt:lpstr>
      <vt:lpstr>Sub-Committees</vt:lpstr>
      <vt:lpstr>What makes an effective Board?</vt:lpstr>
      <vt:lpstr>Board training</vt:lpstr>
      <vt:lpstr>Boards should not be overworked</vt:lpstr>
      <vt:lpstr>Improving Board performance</vt:lpstr>
      <vt:lpstr>Ways to attract new directors</vt:lpstr>
      <vt:lpstr>Question 5</vt:lpstr>
      <vt:lpstr>C: Good Plans &amp; Budgets</vt:lpstr>
      <vt:lpstr>PowerPoint Presentation</vt:lpstr>
      <vt:lpstr>Boards must ensure Plans</vt:lpstr>
      <vt:lpstr>Statements of Purpose</vt:lpstr>
      <vt:lpstr>Example of Statement of Purpose</vt:lpstr>
      <vt:lpstr>Once Mission and Goals are decided, move to details in grid format</vt:lpstr>
      <vt:lpstr>Question 6</vt:lpstr>
      <vt:lpstr>Overview of Finances</vt:lpstr>
      <vt:lpstr>Always start with Balance Sheet</vt:lpstr>
      <vt:lpstr>Use the equity formula</vt:lpstr>
      <vt:lpstr>Some accounting basics</vt:lpstr>
      <vt:lpstr>Equity is accumulated profits</vt:lpstr>
      <vt:lpstr>Accounting software packages</vt:lpstr>
      <vt:lpstr>Use “Activity Based Costing”</vt:lpstr>
      <vt:lpstr>Standard P&amp;L</vt:lpstr>
      <vt:lpstr>Compared to Activity Based Costing</vt:lpstr>
      <vt:lpstr>More on Activity Based Costing</vt:lpstr>
      <vt:lpstr>Budgets = your profitability plan</vt:lpstr>
      <vt:lpstr>Budget tip = Show financial history</vt:lpstr>
      <vt:lpstr>Example of Financial History</vt:lpstr>
      <vt:lpstr>History PLUS Budget</vt:lpstr>
      <vt:lpstr>Small budgets added up</vt:lpstr>
      <vt:lpstr>Not long tall budgets</vt:lpstr>
      <vt:lpstr>Tips for engaging Board /Committees</vt:lpstr>
      <vt:lpstr>Reports to provide to the Board/Committee</vt:lpstr>
      <vt:lpstr>Why Boards don't need all the details</vt:lpstr>
      <vt:lpstr>Who should do the finances? </vt:lpstr>
      <vt:lpstr>Replace Treasurer with “Finance &amp; Audit Sub-Committee”</vt:lpstr>
      <vt:lpstr>When “two signatories” are necessary – and usually they are not</vt:lpstr>
      <vt:lpstr>Question 7</vt:lpstr>
      <vt:lpstr>Conclusion</vt:lpstr>
      <vt:lpstr>Thank you to UIA, Thailand and attendees!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Associations Forum Pty Ltd The director’s role, obligations and responsibilities</dc:title>
  <dc:creator>John</dc:creator>
  <cp:lastModifiedBy>John Peacock</cp:lastModifiedBy>
  <cp:revision>484</cp:revision>
  <cp:lastPrinted>2014-01-14T10:35:58Z</cp:lastPrinted>
  <dcterms:created xsi:type="dcterms:W3CDTF">2009-02-02T08:29:10Z</dcterms:created>
  <dcterms:modified xsi:type="dcterms:W3CDTF">2015-09-09T08:48:29Z</dcterms:modified>
</cp:coreProperties>
</file>